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56" Target="notesSlides/notesSlide5.xml" Type="http://schemas.openxmlformats.org/officeDocument/2006/relationships/notesSlide"/><Relationship Id="rId57" Target="notesSlides/notesSlide6.xml" Type="http://schemas.openxmlformats.org/officeDocument/2006/relationships/notesSlide"/><Relationship Id="rId58" Target="notesSlides/notesSlide7.xml" Type="http://schemas.openxmlformats.org/officeDocument/2006/relationships/notesSlide"/><Relationship Id="rId59" Target="notesSlides/notesSlide8.xml" Type="http://schemas.openxmlformats.org/officeDocument/2006/relationships/notesSlide"/><Relationship Id="rId6" Target="fonts/font6.fntdata" Type="http://schemas.openxmlformats.org/officeDocument/2006/relationships/font"/><Relationship Id="rId60" Target="notesSlides/notesSlide9.xml" Type="http://schemas.openxmlformats.org/officeDocument/2006/relationships/notesSlide"/><Relationship Id="rId61" Target="notesSlides/notesSlide10.xml" Type="http://schemas.openxmlformats.org/officeDocument/2006/relationships/notesSlide"/><Relationship Id="rId62" Target="notesSlides/notesSlide11.xml" Type="http://schemas.openxmlformats.org/officeDocument/2006/relationships/notesSlide"/><Relationship Id="rId63" Target="notesSlides/notesSlide12.xml" Type="http://schemas.openxmlformats.org/officeDocument/2006/relationships/notesSlide"/><Relationship Id="rId64" Target="notesSlides/notesSlide13.xml" Type="http://schemas.openxmlformats.org/officeDocument/2006/relationships/notesSlide"/><Relationship Id="rId65" Target="notesSlides/notesSlide14.xml" Type="http://schemas.openxmlformats.org/officeDocument/2006/relationships/notesSlide"/><Relationship Id="rId66" Target="notesSlides/notesSlide15.xml" Type="http://schemas.openxmlformats.org/officeDocument/2006/relationships/notesSlide"/><Relationship Id="rId67" Target="notesSlides/notesSlide16.xml" Type="http://schemas.openxmlformats.org/officeDocument/2006/relationships/notesSlide"/><Relationship Id="rId68" Target="notesSlides/notesSlide17.xml" Type="http://schemas.openxmlformats.org/officeDocument/2006/relationships/notesSlide"/><Relationship Id="rId69" Target="notesSlides/notesSlide18.xml" Type="http://schemas.openxmlformats.org/officeDocument/2006/relationships/notesSlide"/><Relationship Id="rId7" Target="fonts/font7.fntdata" Type="http://schemas.openxmlformats.org/officeDocument/2006/relationships/font"/><Relationship Id="rId70" Target="notesSlides/notesSlide19.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Introduction to Color Spaces</a:t>
            </a:r>
          </a:p>
          <a:p>
            <a:r>
              <a:rPr lang="en-US"/>
              <a:t>What Are Color Spaces?</a:t>
            </a:r>
          </a:p>
          <a:p>
            <a:r>
              <a:rPr lang="en-US"/>
              <a:t/>
            </a:r>
          </a:p>
          <a:p>
            <a:r>
              <a:rPr lang="en-US"/>
              <a:t>A color space is a specific organization of colors, enabling consistent color reproduction. They are mathematical models describing the way colors can be represented as tuples of numbers, typically as three or four values or color components.</a:t>
            </a:r>
          </a:p>
          <a:p>
            <a:r>
              <a:rPr lang="en-US"/>
              <a:t/>
            </a:r>
          </a:p>
          <a:p>
            <a:r>
              <a:rPr lang="en-US"/>
              <a:t>Conclusion:</a:t>
            </a:r>
          </a:p>
          <a:p>
            <a:r>
              <a:rPr lang="en-US"/>
              <a:t>Understanding color spaces and their applications is essential for anyone working in image processing, computer vision, and related fields. By choosing the appropriate color space, developers and researchers can improve the accuracy and efficiency of their algorithms and ensure consistent color reproduction across different platforms and devices.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**Use Cases of HSV Color Space:**</a:t>
            </a:r>
          </a:p>
          <a:p>
            <a:r>
              <a:rPr lang="en-US"/>
              <a:t>1. **Color Filtering and Segmentation:**</a:t>
            </a:r>
          </a:p>
          <a:p>
            <a:r>
              <a:rPr lang="en-US"/>
              <a:t>   - **Example 1:** Object Tracking in Videos - In computer vision, the HSV color space is used to track objects based on their color. By isolating a specific hue range, applications can more easily follow an object throughout a video sequence, despite variations in brightness or saturation.</a:t>
            </a:r>
          </a:p>
          <a:p>
            <a:r>
              <a:rPr lang="en-US"/>
              <a:t>   - **Example 2:** Image Editing Software - Many image editing programs use HSV for color correction and filtering because it allows users to manipulate colors in a more intuitive way than RGB. For example, adjusting the saturation to make a color more or less vivid without changing its hue.</a:t>
            </a:r>
          </a:p>
          <a:p>
            <a:r>
              <a:rPr lang="en-US"/>
              <a:t/>
            </a:r>
          </a:p>
          <a:p>
            <a:r>
              <a:rPr lang="en-US"/>
              <a:t>2. **Computer Vision and Image Analysis:**</a:t>
            </a:r>
          </a:p>
          <a:p>
            <a:r>
              <a:rPr lang="en-US"/>
              <a:t>   - **Example 1:** Skin Detection - The HSV color space is effective for detecting skin tones in images and videos because it can isolate colors based on hue and saturation, making it less sensitive to lighting changes compared to RGB.</a:t>
            </a:r>
          </a:p>
          <a:p>
            <a:r>
              <a:rPr lang="en-US"/>
              <a:t>   - **Example 2:** Real-Time Video Processing - HSV is used in real-time video processing for tasks such as gesture recognition or augmented reality applications, where quick and accurate color detection is necessary to overlay graphics or identify gestures.</a:t>
            </a:r>
          </a:p>
          <a:p>
            <a:r>
              <a:rPr lang="en-US"/>
              <a:t/>
            </a:r>
          </a:p>
          <a:p>
            <a:r>
              <a:rPr lang="en-US"/>
              <a:t>**Benefits for Certain Applications:**</a:t>
            </a:r>
          </a:p>
          <a:p>
            <a:r>
              <a:rPr lang="en-US"/>
              <a:t>1. **Better Performance Under Varying Lighting Conditions:**</a:t>
            </a:r>
          </a:p>
          <a:p>
            <a:r>
              <a:rPr lang="en-US"/>
              <a:t>   - **Example 1:** Automated Outdoor Systems - For systems that operate outdoors, like surveillance cameras or autonomous vehicles, the HSV color space can improve object detection and classification performance by reducing the impact of changing lighting conditions throughout the day.</a:t>
            </a:r>
          </a:p>
          <a:p>
            <a:r>
              <a:rPr lang="en-US"/>
              <a:t>   - **Example 2:** Agricultural Automation - In precision agriculture, HSV-based image analysis helps in identifying plant diseases or ripeness of fruits by distinguishing color variations more effectively than RGB, despite outdoor lighting changes.</a:t>
            </a:r>
          </a:p>
          <a:p>
            <a:r>
              <a:rPr lang="en-US"/>
              <a:t/>
            </a:r>
          </a:p>
          <a:p>
            <a:r>
              <a:rPr lang="en-US"/>
              <a:t>2. **Intuitive Color Adjustments:**</a:t>
            </a:r>
          </a:p>
          <a:p>
            <a:r>
              <a:rPr lang="en-US"/>
              <a:t>   - **Example 1:** Graphic Design - Graphic designers often prefer HSV for creating color palettes because adjusting the hue, saturation, or brightness values independently offers more control over the final appearance of the color, enabling precise color matching and theme creation.</a:t>
            </a:r>
          </a:p>
          <a:p>
            <a:r>
              <a:rPr lang="en-US"/>
              <a:t>   - **Example 2:** Photo Retouching - Photographers and photo retouchers use HSV to make specific color adjustments in post-processing. For instance, enhancing the sky's blue or making the grass greener without affecting other colors in the photo.</a:t>
            </a:r>
          </a:p>
          <a:p>
            <a:r>
              <a:rPr lang="en-US"/>
              <a:t/>
            </a:r>
          </a:p>
          <a:p>
            <a:r>
              <a:rPr lang="en-US"/>
              <a:t>**Example OpenCV Code for Converting RGB to HSV:**</a:t>
            </a:r>
          </a:p>
          <a:p>
            <a:r>
              <a:rPr lang="en-US"/>
              <a:t>- A simple demonstration of converting an image from RGB to HSV color space using OpenCV can illustrate the practical application of HSV in image processing tasks. This conversion is crucial for many of the aforementioned use cases, allowing for more effective color-based analysis and manipulation in computer vision projects.</a:t>
            </a:r>
          </a:p>
          <a:p>
            <a:r>
              <a:rPr lang="en-US"/>
              <a:t/>
            </a:r>
          </a:p>
          <a:p>
            <a:r>
              <a:rPr lang="en-US"/>
              <a:t>**Conclusion:**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Slide 6: LAB Color Space</a:t>
            </a:r>
          </a:p>
          <a:p>
            <a:r>
              <a:rPr lang="en-US"/>
              <a:t/>
            </a:r>
          </a:p>
          <a:p>
            <a:r>
              <a:rPr lang="en-US"/>
              <a:t>**Overview of LAB Color Space:**</a:t>
            </a:r>
          </a:p>
          <a:p>
            <a:r>
              <a:rPr lang="en-US"/>
              <a:t>- The LAB color space, also known as CIELAB, is designed to approximate human vision. It consists of three axes: L* for lightness, and a* and b* for the color spectrums green–red and blue–yellow, respectively. This color space is unique because it is device-independent, meaning it aims to produce consistent colors regardless of the device or method used to display the image.</a:t>
            </a:r>
          </a:p>
          <a:p>
            <a:r>
              <a:rPr lang="en-US"/>
              <a:t/>
            </a:r>
          </a:p>
          <a:p>
            <a:r>
              <a:rPr lang="en-US"/>
              <a:t/>
            </a:r>
          </a:p>
          <a:p>
            <a:r>
              <a:rPr lang="en-US"/>
              <a:t/>
            </a:r>
          </a:p>
          <a:p>
            <a:r>
              <a:rPr lang="en-US"/>
              <a:t>**Conclusion:**</a:t>
            </a:r>
          </a:p>
          <a:p>
            <a:r>
              <a:rPr lang="en-US"/>
              <a:t>The LAB color space plays a crucial role in fields where color accuracy and consistency are paramount. Its ability to closely mimic human visual perception makes it invaluable for color correction, enhancement, and analysis across a wide range of applications. Its device-independent nature ensures that colors remain consistent across different viewing conditions and platforms, making it a preferred choice for professionals in photography, film, manufacturing, and brand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 Cases of LAB Color Space:**</a:t>
            </a:r>
          </a:p>
          <a:p>
            <a:r>
              <a:rPr lang="en-US"/>
              <a:t>1. **Color Correction and Enhancement:**</a:t>
            </a:r>
          </a:p>
          <a:p>
            <a:r>
              <a:rPr lang="en-US"/>
              <a:t>   - **Example 1:** Professional Photo Editing - In the realm of professional photography, LAB is often used for color correction because it allows for precise control over lightness without affecting the color's hue and saturation. This is particularly useful for adjusting shadows and highlights while maintaining color integrity.</a:t>
            </a:r>
          </a:p>
          <a:p>
            <a:r>
              <a:rPr lang="en-US"/>
              <a:t>   - **Example 2:** Art Restoration - For digital art restoration, the LAB color space can be crucial. It allows restorers to accurately match and restore the colors of aged or damaged artwork by manipulating the lightness and color channels independently, ensuring the restored piece closely matches the original work.</a:t>
            </a:r>
          </a:p>
          <a:p>
            <a:r>
              <a:rPr lang="en-US"/>
              <a:t/>
            </a:r>
          </a:p>
          <a:p>
            <a:r>
              <a:rPr lang="en-US"/>
              <a:t>2. **Advanced Image Analysis:**</a:t>
            </a:r>
          </a:p>
          <a:p>
            <a:r>
              <a:rPr lang="en-US"/>
              <a:t>   - **Example 1:** Product Quality Control - In industries where color accuracy is critical, such as textiles or manufacturing, the LAB color space is used to ensure product color consistency. By comparing the LAB values of a product against a standard, companies can maintain uniformity in color across different production batches.</a:t>
            </a:r>
          </a:p>
          <a:p>
            <a:r>
              <a:rPr lang="en-US"/>
              <a:t>   - **Example 2:** Agricultural Analysis - LAB color space analysis is applied in agriculture for assessing plant health or ripeness of fruits by analyzing the color in a way that mimics human visual assessment. This helps in making decisions regarding harvest timing or identifying disease.</a:t>
            </a:r>
          </a:p>
          <a:p>
            <a:r>
              <a:rPr lang="en-US"/>
              <a:t/>
            </a:r>
          </a:p>
          <a:p>
            <a:r>
              <a:rPr lang="en-US"/>
              <a:t>**Advantages for Color Differentiation:**</a:t>
            </a:r>
          </a:p>
          <a:p>
            <a:r>
              <a:rPr lang="en-US"/>
              <a:t>1. **More Aligned with Human Vision:**</a:t>
            </a:r>
          </a:p>
          <a:p>
            <a:r>
              <a:rPr lang="en-US"/>
              <a:t>   - **Example 1:** Color Grading in Film - Colorists use the LAB color space for color grading because it allows for making subtle color adjustments that are more aligned with how humans perceive color differences, enhancing the visual storytelling of films and commercials.</a:t>
            </a:r>
          </a:p>
          <a:p>
            <a:r>
              <a:rPr lang="en-US"/>
              <a:t>   - **Example 2:** Cosmetic Industry - In developing cosmetics, especially foundation shades, LAB helps in creating a range of products that cater to different skin tones with a high degree of accuracy, reflecting how the human eye perceives color variations in skin.</a:t>
            </a:r>
          </a:p>
          <a:p>
            <a:r>
              <a:rPr lang="en-US"/>
              <a:t/>
            </a:r>
          </a:p>
          <a:p>
            <a:r>
              <a:rPr lang="en-US"/>
              <a:t>2. **Device-Independent Color Representation:**</a:t>
            </a:r>
          </a:p>
          <a:p>
            <a:r>
              <a:rPr lang="en-US"/>
              <a:t>   - **Example 1:** Cross-Platform Digital Content Creation - For content that will be viewed across various devices and media, designers use LAB to ensure colors remain consistent, whether viewed on a mobile device, printed material, or digital billboard.</a:t>
            </a:r>
          </a:p>
          <a:p>
            <a:r>
              <a:rPr lang="en-US"/>
              <a:t>   - **Example 2:** Brand Identity Design - Companies rely on the LAB color space to maintain the consistency of their brand colors across different materials and formats, from digital logos to physical packaging, ensuring brand recognition and consistency.</a:t>
            </a:r>
          </a:p>
          <a:p>
            <a:r>
              <a:rPr lang="en-US"/>
              <a:t/>
            </a:r>
          </a:p>
          <a:p>
            <a:r>
              <a:rPr lang="en-US"/>
              <a:t>**Sample OpenCV Code for RGB to LAB Conversion:**</a:t>
            </a:r>
          </a:p>
          <a:p>
            <a:r>
              <a:rPr lang="en-US"/>
              <a:t>- Demonstrating how to convert an image from RGB to LAB color space using OpenCV can showcase the practical application of LAB in achieving accurate and consistent color representation in digital image processing. This conversion is a cornerstone for many applications that require precise color manipulation and analysis, underscoring the versatility of the LAB color space in professional settings.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Slide 7: Choosing the Right Color Space</a:t>
            </a:r>
          </a:p>
          <a:p>
            <a:r>
              <a:rPr lang="en-US"/>
              <a:t>Importance of Selecting the Appropriate Color Space:</a:t>
            </a:r>
          </a:p>
          <a:p>
            <a:r>
              <a:rPr lang="en-US"/>
              <a:t/>
            </a:r>
          </a:p>
          <a:p>
            <a:r>
              <a:rPr lang="en-US"/>
              <a:t>Choosing the right color space is critical for achieving desired outcomes in image processing, computer vision, and digital media. Different color spaces offer unique advantages for specific tasks, influencing factors such as color accuracy, computational efficiency, and applicability under varying lighting conditions.</a:t>
            </a:r>
          </a:p>
          <a:p>
            <a:r>
              <a:rPr lang="en-US"/>
              <a:t/>
            </a:r>
          </a:p>
          <a:p>
            <a:r>
              <a:rPr lang="en-US"/>
              <a:t>Conclusion:</a:t>
            </a:r>
          </a:p>
          <a:p>
            <a:r>
              <a:rPr lang="en-US"/>
              <a:t>The choice of color space can significantly impact the success of various projects and applications. Understanding the strengths and limitations of each color space ensures that developers, designers, and researchers can make informed decisions that enhance the accuracy, efficiency, and visual appeal of their work. Whether optimizing for digital media, enhancing image processing algorithms, or ensuring color consistency across platforms, selecting the appropriate color space is a foundational step in achieving desired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Examples of Why and When to Choose Specific Color Spaces:</a:t>
            </a:r>
          </a:p>
          <a:p>
            <a:r>
              <a:rPr lang="en-US"/>
              <a:t/>
            </a:r>
          </a:p>
          <a:p>
            <a:r>
              <a:rPr lang="en-US"/>
              <a:t>RGB Color Space:</a:t>
            </a:r>
          </a:p>
          <a:p>
            <a:r>
              <a:rPr lang="en-US"/>
              <a:t/>
            </a:r>
          </a:p>
          <a:p>
            <a:r>
              <a:rPr lang="en-US"/>
              <a:t>Web and Digital Media: RGB is the standard for any content designed to be displayed on digital screens, including websites, apps, and video games. It aligns with the way screens emit color, ensuring accurate color representation across devices.</a:t>
            </a:r>
          </a:p>
          <a:p>
            <a:r>
              <a:rPr lang="en-US"/>
              <a:t>Example 1: Web Design - Ensuring colors used in web design look vibrant and consistent across different devices and browsers.</a:t>
            </a:r>
          </a:p>
          <a:p>
            <a:r>
              <a:rPr lang="en-US"/>
              <a:t>Example 2: Digital Art - Artists creating digital paintings or illustrations that will be viewed primarily on screens.</a:t>
            </a:r>
          </a:p>
          <a:p>
            <a:r>
              <a:rPr lang="en-US"/>
              <a:t>HSV Color Space:</a:t>
            </a:r>
          </a:p>
          <a:p>
            <a:r>
              <a:rPr lang="en-US"/>
              <a:t/>
            </a:r>
          </a:p>
          <a:p>
            <a:r>
              <a:rPr lang="en-US"/>
              <a:t>Image Processing and Computer Vision: HSV is particularly useful for tasks that involve color segmentation or detection because it separates color information (hue) from light and saturation, making it less sensitive to lighting changes.</a:t>
            </a:r>
          </a:p>
          <a:p>
            <a:r>
              <a:rPr lang="en-US"/>
              <a:t>Example 1: Object Tracking - Isolating objects based on color in varying lighting conditions for security or sports analytics.</a:t>
            </a:r>
          </a:p>
          <a:p>
            <a:r>
              <a:rPr lang="en-US"/>
              <a:t>Example 2: Feature Detection - Identifying features or objects in an image based on color for robotics or autonomous vehicles.</a:t>
            </a:r>
          </a:p>
          <a:p>
            <a:r>
              <a:rPr lang="en-US"/>
              <a:t>LAB Color Space:</a:t>
            </a:r>
          </a:p>
          <a:p>
            <a:r>
              <a:rPr lang="en-US"/>
              <a:t/>
            </a:r>
          </a:p>
          <a:p>
            <a:r>
              <a:rPr lang="en-US"/>
              <a:t>Color Correction and Material Matching: LAB is ideal for applications requiring precise color matching and consistency, as it is designed to be perceptually uniform and device-independent.</a:t>
            </a:r>
          </a:p>
          <a:p>
            <a:r>
              <a:rPr lang="en-US"/>
              <a:t>Example 1: Printing Industry - Ensuring that the colors in printed materials match the original digital design, despite the differences between screen and print color reproduction.</a:t>
            </a:r>
          </a:p>
          <a:p>
            <a:r>
              <a:rPr lang="en-US"/>
              <a:t>Example 2: Product Quality Control - Maintaining color consistency in product manufacturing, where even slight color variations can be detected and corrected.</a:t>
            </a:r>
          </a:p>
          <a:p>
            <a:r>
              <a:rPr lang="en-US"/>
              <a:t>Considerations for Choosing a Color Space:</a:t>
            </a:r>
          </a:p>
          <a:p>
            <a:r>
              <a:rPr lang="en-US"/>
              <a:t/>
            </a:r>
          </a:p>
          <a:p>
            <a:r>
              <a:rPr lang="en-US"/>
              <a:t>Task Requirements: The nature of the task (e.g., image analysis, digital design) often dictates the color space that will provide the best results.</a:t>
            </a:r>
          </a:p>
          <a:p>
            <a:r>
              <a:rPr lang="en-US"/>
              <a:t>Lighting Conditions: Some color spaces perform better under certain lighting conditions, making them more suitable for specific environments or applications.</a:t>
            </a:r>
          </a:p>
          <a:p>
            <a:r>
              <a:rPr lang="en-US"/>
              <a:t>Human Perception: Projects requiring colors to be perceived by humans in specific ways (e.g., art, design) may benefit from color spaces that align more closely with human vision, like LAB.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Slide 8: OpenCV Functions for Color Space Conversion</a:t>
            </a:r>
          </a:p>
          <a:p>
            <a:r>
              <a:rPr lang="en-US"/>
              <a:t/>
            </a:r>
          </a:p>
          <a:p>
            <a:r>
              <a:rPr lang="en-US"/>
              <a:t>**Overview of Color Space Conversion in OpenCV:**</a:t>
            </a:r>
          </a:p>
          <a:p>
            <a:r>
              <a:rPr lang="en-US"/>
              <a:t>- OpenCV provides a powerful suite of functions to convert images between different color spaces. The `cv2.cvtColor()` function is central to these operations, enabling easy transition from one color space to another. This functionality is crucial for various applications in image processing, computer vision, and digital arts, where manipulating color properties is necessary.</a:t>
            </a:r>
          </a:p>
          <a:p>
            <a:r>
              <a:rPr lang="en-US"/>
              <a:t/>
            </a:r>
          </a:p>
          <a:p>
            <a:r>
              <a:rPr lang="en-US"/>
              <a:t>**Conclusion:**</a:t>
            </a:r>
          </a:p>
          <a:p>
            <a:r>
              <a:rPr lang="en-US"/>
              <a:t>OpenCV's color space conversion functions are integral to the development of advanced image processing and computer vision applications. By leveraging these tools, developers can easily implement color-based functionalities, from enhancing image aesthetics to improving object detection algorithms. Whether it's adjusting colors for visual appeal, ensuring color consistency across different media, or facilitating the detection and tracking of objects, OpenCV provides a robust and straightforward approach to managing color spaces.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**Examples of OpenCV Color Space Conversions:**</a:t>
            </a:r>
          </a:p>
          <a:p>
            <a:r>
              <a:rPr lang="en-US"/>
              <a:t/>
            </a:r>
          </a:p>
          <a:p>
            <a:r>
              <a:rPr lang="en-US"/>
              <a:t>1. **RGB to HSV Conversion:**</a:t>
            </a:r>
          </a:p>
          <a:p>
            <a:r>
              <a:rPr lang="en-US"/>
              <a:t>   - **Real-Time Object Tracking:** In applications such as augmented reality or surveillance, converting RGB images to HSV facilitates more reliable tracking of objects based on color, regardless of lighting conditions.</a:t>
            </a:r>
          </a:p>
          <a:p>
            <a:r>
              <a:rPr lang="en-US"/>
              <a:t>     - **Example 1:** Augmented Reality Apps - Enhancing the accuracy of overlaying digital images on real-world objects by tracking based on hue rather than brightness.</a:t>
            </a:r>
          </a:p>
          <a:p>
            <a:r>
              <a:rPr lang="en-US"/>
              <a:t>     - **Example 2:** Surveillance Systems - Distinguishing and tracking specific colored objects or clothing in variable lighting environments.</a:t>
            </a:r>
          </a:p>
          <a:p>
            <a:r>
              <a:rPr lang="en-US"/>
              <a:t/>
            </a:r>
          </a:p>
          <a:p>
            <a:r>
              <a:rPr lang="en-US"/>
              <a:t>2. **RGB to LAB Conversion:**</a:t>
            </a:r>
          </a:p>
          <a:p>
            <a:r>
              <a:rPr lang="en-US"/>
              <a:t>   - **Color Correction and Enhancement:** For professional photo editing and printing where color accuracy is paramount, converting images from RGB to LAB allows for precise adjustments to color and luminance without interdependency.</a:t>
            </a:r>
          </a:p>
          <a:p>
            <a:r>
              <a:rPr lang="en-US"/>
              <a:t>     - **Example 1:** Professional Photography Editing - Adjusting the lightness and color balance of photographs to match the photographer's vision or prepare for printing with high color fidelity.</a:t>
            </a:r>
          </a:p>
          <a:p>
            <a:r>
              <a:rPr lang="en-US"/>
              <a:t>     - **Example 2:** Graphic Design - Ensuring that colors in digital designs remain consistent and true to the intended appearance when printed on various materials.</a:t>
            </a:r>
          </a:p>
          <a:p>
            <a:r>
              <a:rPr lang="en-US"/>
              <a:t/>
            </a:r>
          </a:p>
          <a:p>
            <a:r>
              <a:rPr lang="en-US"/>
              <a:t>3. **HSV to RGB Conversion:**</a:t>
            </a:r>
          </a:p>
          <a:p>
            <a:r>
              <a:rPr lang="en-US"/>
              <a:t>   - **User Interface Design:** When designing user interfaces that require dynamic color adjustments based on user input or data visualization, converting HSV values back to RGB is necessary to display the colors on screen.</a:t>
            </a:r>
          </a:p>
          <a:p>
            <a:r>
              <a:rPr lang="en-US"/>
              <a:t>     - **Example 1:** Dynamic Data Visualizations - Adjusting the color intensity or hue based on data metrics, making it easier for users to interpret changes visually.</a:t>
            </a:r>
          </a:p>
          <a:p>
            <a:r>
              <a:rPr lang="en-US"/>
              <a:t>     - **Example 2:** Customizable Themes - Allowing users to customize the color scheme of an app interface by selecting hues and saturation levels, which are then converted to RGB for display.</a:t>
            </a:r>
          </a:p>
          <a:p>
            <a:r>
              <a:rPr lang="en-US"/>
              <a:t/>
            </a:r>
          </a:p>
          <a:p>
            <a:r>
              <a:rPr lang="en-US"/>
              <a:t>**Functionality of `cv2.cvtColor()` in OpenCV:**</a:t>
            </a:r>
          </a:p>
          <a:p>
            <a:r>
              <a:rPr lang="en-US"/>
              <a:t>- The `cv2.cvtColor()` function takes two main arguments: the source image and the conversion code, which specifies the type of color space conversion (e.g., `cv2.COLOR_RGB2HSV`, `cv2.COLOR_RGB2LAB`). This simplicity masks the complex mathematical transformations happening behind the scenes, making it accessible for developers to implement sophisticated color-based features in their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**Understanding Color Spaces:**</a:t>
            </a:r>
          </a:p>
          <a:p>
            <a:r>
              <a:rPr lang="en-US"/>
              <a:t>   - Color spaces are fundamental to how colors are represented and processed in digital imaging and computer vision. They provide a framework for encoding color in images in a way that is suitable for various applications and devices.</a:t>
            </a:r>
          </a:p>
          <a:p>
            <a:r>
              <a:rPr lang="en-US"/>
              <a:t>     - **Example 1:** RGB is crucial for anything displayed on screens, offering a direct way to manage colors in digital displays and photography.</a:t>
            </a:r>
          </a:p>
          <a:p>
            <a:r>
              <a:rPr lang="en-US"/>
              <a:t>     - **Example 2:** HSV and LAB are invaluable for tasks requiring color manipulation and analysis, such as object tracking and color correction, because they offer representations more aligned with human perception or independent of device-specific color rendering.</a:t>
            </a:r>
          </a:p>
          <a:p>
            <a:r>
              <a:rPr lang="en-US"/>
              <a:t/>
            </a:r>
          </a:p>
          <a:p>
            <a:r>
              <a:rPr lang="en-US"/>
              <a:t>2. **Importance of Color Spaces in Image Processing and Computer Vision:**</a:t>
            </a:r>
          </a:p>
          <a:p>
            <a:r>
              <a:rPr lang="en-US"/>
              <a:t>   - The choice of color space can significantly impact the effectiveness of image processing tasks, from basic color correction to complex object recognition and tracking in computer vision systems.</a:t>
            </a:r>
          </a:p>
          <a:p>
            <a:r>
              <a:rPr lang="en-US"/>
              <a:t>     - **Example 1:** Using HSV for object tracking allows for more robust performance under varying lighting conditions, making it a popular choice for real-time applications.</a:t>
            </a:r>
          </a:p>
          <a:p>
            <a:r>
              <a:rPr lang="en-US"/>
              <a:t>     - **Example 2:** LAB color space is preferred for tasks requiring high color accuracy and consistency, such as product quality control and digital art restoration, due to its perceptual uniformity and device independence.</a:t>
            </a:r>
          </a:p>
          <a:p>
            <a:r>
              <a:rPr lang="en-US"/>
              <a:t/>
            </a:r>
          </a:p>
          <a:p>
            <a:r>
              <a:rPr lang="en-US"/>
              <a:t>3. **OpenCV's Role in Color Space Conversion:**</a:t>
            </a:r>
          </a:p>
          <a:p>
            <a:r>
              <a:rPr lang="en-US"/>
              <a:t>   - OpenCV simplifies the process of converting between color spaces with the `cv2.cvtColor()` function, enabling developers to easily implement color-based functionalities in their applications.</a:t>
            </a:r>
          </a:p>
          <a:p>
            <a:r>
              <a:rPr lang="en-US"/>
              <a:t>     - **Example 1:** The conversion from RGB to HSV in OpenCV is commonly used in color filtering applications, where separating the color component from brightness is beneficial.</a:t>
            </a:r>
          </a:p>
          <a:p>
            <a:r>
              <a:rPr lang="en-US"/>
              <a:t>     - **Example 2:** Converting images from RGB to LAB for color correction purposes in photo editing software, allowing for more nuanced adjustments that are true to human vision.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exploration of color spaces and their application within OpenCV highlights the importance of understanding and selecting the appropriate color space for specific tasks. This knowledge enhances the ability to process and analyze images effectively, whether for artistic, commercial, or research purposes. By leveraging the capabilities of OpenCV, developers and researchers can implement sophisticated image processing and computer vision solutions that are both efficient and accurate.</a:t>
            </a:r>
          </a:p>
          <a:p>
            <a:r>
              <a:rPr lang="en-US"/>
              <a:t/>
            </a:r>
          </a:p>
          <a:p>
            <a:r>
              <a:rPr lang="en-US"/>
              <a:t>**Conclusion:**</a:t>
            </a:r>
          </a:p>
          <a:p>
            <a:r>
              <a:rPr lang="en-US"/>
              <a:t>The exploration of color spaces and their application within OpenCV demonstrates the versatility and power of this library in handling color information. By understanding and utilizing different color spaces, developers and researchers can enhance image processing and computer vision projects, ensuring accurate color reproduction, efficient analysis, and intuitive manipulation. OpenCV's functions for color space conversion are essential tools in this process, bridging the gap between the theoretical aspects of color spaces and their practical application in real-world scenarios.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Slide 12: References</a:t>
            </a:r>
          </a:p>
          <a:p>
            <a:r>
              <a:rPr lang="en-US"/>
              <a:t/>
            </a:r>
          </a:p>
          <a:p>
            <a:r>
              <a:rPr lang="en-US"/>
              <a:t>**In this slide, we'll highlight key sources that have informed the presentation, providing a mix of academic research, official documentation, and practical guides. These references serve as a foundation for further exploration into the world of color spaces, OpenCV, and their applications in image processing and computer vision.**</a:t>
            </a:r>
          </a:p>
          <a:p>
            <a:r>
              <a:rPr lang="en-US"/>
              <a:t/>
            </a:r>
          </a:p>
          <a:p>
            <a:r>
              <a:rPr lang="en-US"/>
              <a:t>1. **Academic Papers and Books on Color Theory and Computer Vision:**</a:t>
            </a:r>
          </a:p>
          <a:p>
            <a:r>
              <a:rPr lang="en-US"/>
              <a:t>   - **"Principles of Digital Image Processing: Fundamental Techniques" by Wilhelm Burger and Mark J. Burge:** This book offers a comprehensive introduction to the core concepts of digital image processing, including a detailed discussion on color models and spaces.</a:t>
            </a:r>
          </a:p>
          <a:p>
            <a:r>
              <a:rPr lang="en-US"/>
              <a:t>     - **Example 1:** Provides foundational knowledge on digital image processing techniques and the mathematical underpinnings of color spaces.</a:t>
            </a:r>
          </a:p>
          <a:p>
            <a:r>
              <a:rPr lang="en-US"/>
              <a:t>     - **Example 2:** Explains the significance of choosing the right color space for specific image processing tasks.</a:t>
            </a:r>
          </a:p>
          <a:p>
            <a:r>
              <a:rPr lang="en-US"/>
              <a:t/>
            </a:r>
          </a:p>
          <a:p>
            <a:r>
              <a:rPr lang="en-US"/>
              <a:t>   - **"Computer Vision: Algorithms and Applications" by Richard Szeliski:** Szeliski's work covers a broad range of computer vision topics, with insights into how color spaces are applied in various algorithms and applications.</a:t>
            </a:r>
          </a:p>
          <a:p>
            <a:r>
              <a:rPr lang="en-US"/>
              <a:t>     - **Example 1:** Describes the role of color in feature detection and matching algorithms.</a:t>
            </a:r>
          </a:p>
          <a:p>
            <a:r>
              <a:rPr lang="en-US"/>
              <a:t>     - **Example 2:** Discusses the use of color spaces in object recognition and scene understanding.</a:t>
            </a:r>
          </a:p>
          <a:p>
            <a:r>
              <a:rPr lang="en-US"/>
              <a:t/>
            </a:r>
          </a:p>
          <a:p>
            <a:r>
              <a:rPr lang="en-US"/>
              <a:t>2. **Official OpenCV Documentation:**</a:t>
            </a:r>
          </a:p>
          <a:p>
            <a:r>
              <a:rPr lang="en-US"/>
              <a:t>   - **OpenCV Documentation on Color Spaces:** The official OpenCV documentation provides in-depth explanations of functions and methodologies for converting between different color spaces.</a:t>
            </a:r>
          </a:p>
          <a:p>
            <a:r>
              <a:rPr lang="en-US"/>
              <a:t>     - **Example 1:** Detailed guide on using `cv2.cvtColor()` for color space conversions, including syntax and parameter explanations.</a:t>
            </a:r>
          </a:p>
          <a:p>
            <a:r>
              <a:rPr lang="en-US"/>
              <a:t>     - **Example 2:** Tutorials and code examples for practical applications of color space conversions in OpenCV, such as image segmentation and object tracking.</a:t>
            </a:r>
          </a:p>
          <a:p>
            <a:r>
              <a:rPr lang="en-US"/>
              <a:t/>
            </a:r>
          </a:p>
          <a:p>
            <a:r>
              <a:rPr lang="en-US"/>
              <a:t>3. **Online Tutorials and Courses:**</a:t>
            </a:r>
          </a:p>
          <a:p>
            <a:r>
              <a:rPr lang="en-US"/>
              <a:t>   - **Coursera and edX Courses on Image Processing and Computer Vision:** These platforms offer courses from top universities and institutions, covering topics from basic image processing techniques to advanced computer vision applications.</a:t>
            </a:r>
          </a:p>
          <a:p>
            <a:r>
              <a:rPr lang="en-US"/>
              <a:t>     - **Example 1:** Courses that include hands-on projects and case studies involving the use of OpenCV and color spaces in real-world applications.</a:t>
            </a:r>
          </a:p>
          <a:p>
            <a:r>
              <a:rPr lang="en-US"/>
              <a:t>     - **Example 2:** Lectures that delve into the theory behind color perception and the mathematical models of color spaces.</a:t>
            </a:r>
          </a:p>
          <a:p>
            <a:r>
              <a:rPr lang="en-US"/>
              <a:t/>
            </a:r>
          </a:p>
          <a:p>
            <a:r>
              <a:rPr lang="en-US"/>
              <a:t>   - **YouTube Tutorials and Channels Dedicated to OpenCV:** YouTube hosts a wealth of content creators who provide tutorials ranging from introductory lessons on OpenCV to advanced project implementations.</a:t>
            </a:r>
          </a:p>
          <a:p>
            <a:r>
              <a:rPr lang="en-US"/>
              <a:t>     - **Example 1:** Step-by-step video tutorials on implementing color space conversions with OpenCV, ideal for beginners.</a:t>
            </a:r>
          </a:p>
          <a:p>
            <a:r>
              <a:rPr lang="en-US"/>
              <a:t>     - **Example 2:** Advanced project demonstrations that utilize multiple color spaces for complex image processing and computer vision challenges.</a:t>
            </a:r>
          </a:p>
          <a:p>
            <a:r>
              <a:rPr lang="en-US"/>
              <a:t/>
            </a:r>
          </a:p>
          <a:p>
            <a:r>
              <a:rPr lang="en-US"/>
              <a:t>**Conclusion:**</a:t>
            </a:r>
          </a:p>
          <a:p>
            <a:r>
              <a:rPr lang="en-US"/>
              <a:t>These references are instrumental for anyone looking to deepen their understanding of color spaces and their practical applications in image processing and computer vision. Whether you're a student, researcher, or practitioner, the provided academic texts, official documentation, and online learning resources offer valuable insights and guidance for exploring the intricate world of color spaces through OpenCV.</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2: What is OpenCV?</a:t>
            </a:r>
          </a:p>
          <a:p>
            <a:r>
              <a:rPr lang="en-US"/>
              <a:t>Brief Introduction to OpenCV:</a:t>
            </a:r>
          </a:p>
          <a:p>
            <a:r>
              <a:rPr lang="en-US"/>
              <a:t/>
            </a:r>
          </a:p>
          <a:p>
            <a:r>
              <a:rPr lang="en-US"/>
              <a:t>OpenCV (Open Source Computer Vision Library) is a comprehensive library designed for computer vision and image processing tasks. It offers a wide range of tools and functions for image manipulation, feature detection, and object tracking, making it a cornerstone for developers and researchers in the field.</a:t>
            </a:r>
          </a:p>
          <a:p>
            <a:r>
              <a:rPr lang="en-US"/>
              <a:t/>
            </a:r>
          </a:p>
          <a:p>
            <a:r>
              <a:rPr lang="en-US"/>
              <a:t>Conclusion:</a:t>
            </a:r>
          </a:p>
          <a:p>
            <a:r>
              <a:rPr lang="en-US"/>
              <a:t>OpenCV's versatility and powerful capabilities make it indispensable for a wide array of applications across industries and research fields. From enhancing image quality to enabling advanced computer vision features in robotics and autonomous systems, OpenCV continues to drive innovation and technological advancements.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Importance of Color Spaces in Image Processing and Computer Vision:</a:t>
            </a:r>
          </a:p>
          <a:p>
            <a:r>
              <a:rPr lang="en-US"/>
              <a:t/>
            </a:r>
          </a:p>
          <a:p>
            <a:r>
              <a:rPr lang="en-US"/>
              <a:t>Consistency Across Devices:</a:t>
            </a:r>
          </a:p>
          <a:p>
            <a:r>
              <a:rPr lang="en-US"/>
              <a:t/>
            </a:r>
          </a:p>
          <a:p>
            <a:r>
              <a:rPr lang="en-US"/>
              <a:t>Example 1: Ensuring that the color of an image remains consistent when viewed on different devices, such as monitors, mobile phones, and printers. Without a standardized color space, the same image might appear differently on each device due to variations in how devices interpret color.</a:t>
            </a:r>
          </a:p>
          <a:p>
            <a:r>
              <a:rPr lang="en-US"/>
              <a:t>Example 2: In web development, using the sRGB color space ensures that colors appear similar across different web browsers and screens, maintaining design integrity.</a:t>
            </a:r>
          </a:p>
          <a:p>
            <a:r>
              <a:rPr lang="en-US"/>
              <a:t>Facilitates Specific Image Analysis Tasks:</a:t>
            </a:r>
          </a:p>
          <a:p>
            <a:r>
              <a:rPr lang="en-US"/>
              <a:t/>
            </a:r>
          </a:p>
          <a:p>
            <a:r>
              <a:rPr lang="en-US"/>
              <a:t>Example 1: In object tracking, the HSV (Hue, Saturation, Value) color space is often preferred over RGB because it separates the color (hue) information from the lightness (value). This makes it easier to track objects under varying lighting conditions since hue remains more consistent than brightness.</a:t>
            </a:r>
          </a:p>
          <a:p>
            <a:r>
              <a:rPr lang="en-US"/>
              <a:t>Example 2: For skin detection algorithms, the YCbCr color space is frequently used. It separates luminance (Y) from chrominance (Cb and Cr), making it more effective for detecting skin tones under different lighting conditions compared to RGB. This is crucial for applications like gesture recognition and face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Examples of OpenCV Usage:</a:t>
            </a:r>
          </a:p>
          <a:p>
            <a:r>
              <a:rPr lang="en-US"/>
              <a:t/>
            </a:r>
          </a:p>
          <a:p>
            <a:r>
              <a:rPr lang="en-US"/>
              <a:t>Image Manipulation and Processing:</a:t>
            </a:r>
          </a:p>
          <a:p>
            <a:r>
              <a:rPr lang="en-US"/>
              <a:t/>
            </a:r>
          </a:p>
          <a:p>
            <a:r>
              <a:rPr lang="en-US"/>
              <a:t>Example 1: Real-time Photo Editing Applications - OpenCV is used to develop applications that allow users to apply filters, adjust image characteristics (brightness, contrast, saturation), and perform complex photo editing functions in real time.</a:t>
            </a:r>
          </a:p>
          <a:p>
            <a:r>
              <a:rPr lang="en-US"/>
              <a:t>Example 2: Automated Image Enhancement Tools - Software solutions leverage OpenCV for automatic corrections of images, such as red-eye removal, color balance adjustments, and noise reduction, enhancing the quality of photographs without manual intervention.</a:t>
            </a:r>
          </a:p>
          <a:p>
            <a:r>
              <a:rPr lang="en-US"/>
              <a:t>Feature Detection and Object Tracking:</a:t>
            </a:r>
          </a:p>
          <a:p>
            <a:r>
              <a:rPr lang="en-US"/>
              <a:t/>
            </a:r>
          </a:p>
          <a:p>
            <a:r>
              <a:rPr lang="en-US"/>
              <a:t>Example 1: Facial Recognition Systems - OpenCV's algorithms enable the development of facial recognition technology, used in security systems, user authentication, and personalized user experiences by identifying and verifying individuals through facial features.</a:t>
            </a:r>
          </a:p>
          <a:p>
            <a:r>
              <a:rPr lang="en-US"/>
              <a:t>Example 2: Autonomous Vehicle Navigation - OpenCV plays a crucial role in the development of autonomous driving systems, where it's used for object detection (vehicles, pedestrians), lane detection, and traffic sign recognition, contributing to the safety and efficiency of self-driving cars.</a:t>
            </a:r>
          </a:p>
          <a:p>
            <a:r>
              <a:rPr lang="en-US"/>
              <a:t>Complex Machine Learning Algorithms:</a:t>
            </a:r>
          </a:p>
          <a:p>
            <a:r>
              <a:rPr lang="en-US"/>
              <a:t/>
            </a:r>
          </a:p>
          <a:p>
            <a:r>
              <a:rPr lang="en-US"/>
              <a:t>Example 1: Gesture Recognition for Interactive Applications - Incorporating OpenCV with machine learning, developers create systems that interpret human gestures as commands, enabling hands-free control in gaming, virtual reality, and smart home devices.</a:t>
            </a:r>
          </a:p>
          <a:p>
            <a:r>
              <a:rPr lang="en-US"/>
              <a:t>Example 2: Scene Understanding in Robotics - Robots equipped with vision capabilities use OpenCV and machine learning to analyze their surroundings, make decisions, and interact with objects and people, enhancing their autonomy and usefulness in complex environments.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Basics of Color Spaces</a:t>
            </a:r>
          </a:p>
          <a:p>
            <a:r>
              <a:rPr lang="en-US"/>
              <a:t>Definition of Color Space:</a:t>
            </a:r>
          </a:p>
          <a:p>
            <a:r>
              <a:rPr lang="en-US"/>
              <a:t/>
            </a:r>
          </a:p>
          <a:p>
            <a:r>
              <a:rPr lang="en-US"/>
              <a:t>A color space is a specific organization of colors, created to facilitate the consistent reproduction, communication, and digital representation of colors. It enables colors to be represented as tuples of numbers, typically three or four values, corresponding to color components.</a:t>
            </a:r>
          </a:p>
          <a:p>
            <a:r>
              <a:rPr lang="en-US"/>
              <a:t/>
            </a:r>
          </a:p>
          <a:p>
            <a:r>
              <a:rPr lang="en-US"/>
              <a:t>Each Color Space Serves Different Purposes in Image Processing:</a:t>
            </a:r>
          </a:p>
          <a:p>
            <a:r>
              <a:rPr lang="en-US"/>
              <a:t/>
            </a:r>
          </a:p>
          <a:p>
            <a:r>
              <a:rPr lang="en-US"/>
              <a:t>The choice of color space can greatly affect the outcome and efficiency of image processing tasks. For example, RGB is suited for display purposes, HSV for tasks requiring color segmentation or detection, and LAB for tasks that require color accuracy and consistency across different mediums.</a:t>
            </a:r>
          </a:p>
          <a:p>
            <a:r>
              <a:rPr lang="en-US"/>
              <a:t>Conclusion:</a:t>
            </a:r>
          </a:p>
          <a:p>
            <a:r>
              <a:rPr lang="en-US"/>
              <a:t>Understanding the basics of different color spaces and their specific applications is crucial for effectively processing and manipulating images. Whether it's for digital media, photography, or advanced computer vision tasks, choosing the right color space can make a significant difference in achieving desired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Common Examples of Color Spaces:</a:t>
            </a:r>
          </a:p>
          <a:p>
            <a:r>
              <a:rPr lang="en-US"/>
              <a:t/>
            </a:r>
          </a:p>
          <a:p>
            <a:r>
              <a:rPr lang="en-US"/>
              <a:t>RGB (Red, Green, Blue):</a:t>
            </a:r>
          </a:p>
          <a:p>
            <a:r>
              <a:rPr lang="en-US"/>
              <a:t/>
            </a:r>
          </a:p>
          <a:p>
            <a:r>
              <a:rPr lang="en-US"/>
              <a:t>Example 1: Digital Screens - The RGB color space is used in digital displays such as computer monitors, televisions, and smartphones. Each color on the screen is created by combining different intensities of red, green, and blue light. This combination allows the display to produce a wide range of colors.</a:t>
            </a:r>
          </a:p>
          <a:p>
            <a:r>
              <a:rPr lang="en-US"/>
              <a:t>Example 2: Digital Photography - Most digital cameras capture images using sensors that record light in the RGB color space. This allows for accurate reproduction of the scene's colors when viewed on RGB displays.</a:t>
            </a:r>
          </a:p>
          <a:p>
            <a:r>
              <a:rPr lang="en-US"/>
              <a:t>HSV (Hue, Saturation, Value):</a:t>
            </a:r>
          </a:p>
          <a:p>
            <a:r>
              <a:rPr lang="en-US"/>
              <a:t/>
            </a:r>
          </a:p>
          <a:p>
            <a:r>
              <a:rPr lang="en-US"/>
              <a:t>Example 1: Color Selection Tools - Many graphic design and photo editing software use the HSV color space in their color pickers because it allows users to select colors based on hue, saturation, and brightness levels, which are more intuitive for humans to understand than RGB values.</a:t>
            </a:r>
          </a:p>
          <a:p>
            <a:r>
              <a:rPr lang="en-US"/>
              <a:t>Example 2: Color Filtering - In computer vision, the HSV color space is useful for tasks like color-based object detection and tracking because it separates the color information (hue) from the lighting information (value), making it easier to ignore lighting variations.</a:t>
            </a:r>
          </a:p>
          <a:p>
            <a:r>
              <a:rPr lang="en-US"/>
              <a:t>LAB (Lightness, A, B):**</a:t>
            </a:r>
          </a:p>
          <a:p>
            <a:r>
              <a:rPr lang="en-US"/>
              <a:t/>
            </a:r>
          </a:p>
          <a:p>
            <a:r>
              <a:rPr lang="en-US"/>
              <a:t>Example 1: Color Correction - The LAB color space is widely used in image processing for color correction and enhancement because it models human vision. It separates lightness from color information, allowing adjustments to be made without affecting the color saturation.</a:t>
            </a:r>
          </a:p>
          <a:p>
            <a:r>
              <a:rPr lang="en-US"/>
              <a:t>Example 2: Digital Printing - LAB is also used in the printing industry to ensure accurate color reproduction across different materials and inks. Since it's device-independent, colors specified in LAB can be more consistently matched in physical print media.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4: RGB Color Space</a:t>
            </a:r>
          </a:p>
          <a:p>
            <a:r>
              <a:rPr lang="en-US"/>
              <a:t>Description of RGB Color Space:</a:t>
            </a:r>
          </a:p>
          <a:p>
            <a:r>
              <a:rPr lang="en-US"/>
              <a:t/>
            </a:r>
          </a:p>
          <a:p>
            <a:r>
              <a:rPr lang="en-US"/>
              <a:t>The RGB color space is based on three primary colors: Red, Green, and Blue. In digital devices, colors are produced by combining these three colors in varying intensities. This color space is additive, meaning that colors are created by adding light, with the combination of all three primary colors in full intensity producing white.</a:t>
            </a:r>
          </a:p>
          <a:p>
            <a:r>
              <a:rPr lang="en-US"/>
              <a:t/>
            </a:r>
          </a:p>
          <a:p>
            <a:r>
              <a:rPr lang="en-US"/>
              <a:t>Conclusion:</a:t>
            </a:r>
          </a:p>
          <a:p>
            <a:r>
              <a:rPr lang="en-US"/>
              <a:t>The RGB color space is fundamental to digital imaging and design, offering a wide range of colors suitable for electronic displays and digital media creation. However, its limitations, particularly in color matching and perceptual adjustments, highlight the importance of understanding and choosing the appropriate color space for specific tasks, such as printing or color correction, where other color models might be more suitable.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 Cases of RGB Color Space:</a:t>
            </a:r>
          </a:p>
          <a:p>
            <a:r>
              <a:rPr lang="en-US"/>
              <a:t/>
            </a:r>
          </a:p>
          <a:p>
            <a:r>
              <a:rPr lang="en-US"/>
              <a:t>Digital Imaging:</a:t>
            </a:r>
          </a:p>
          <a:p>
            <a:r>
              <a:rPr lang="en-US"/>
              <a:t/>
            </a:r>
          </a:p>
          <a:p>
            <a:r>
              <a:rPr lang="en-US"/>
              <a:t>Example 1: Digital Cameras - Digital cameras use the RGB color model to capture images. The camera's sensor divides light into the three primary colors, and each pixel in the image is recorded using a combination of these colors to accurately reproduce the captured scene.</a:t>
            </a:r>
          </a:p>
          <a:p>
            <a:r>
              <a:rPr lang="en-US"/>
              <a:t>Example 2: Screen Display - All digital screens, including computer monitors, smartphones, and TVs, use the RGB color space to display images and videos. By adjusting the intensity of each primary color, the screen can create millions of different colors, providing rich and vibrant visual content.</a:t>
            </a:r>
          </a:p>
          <a:p>
            <a:r>
              <a:rPr lang="en-US"/>
              <a:t>Graphic Design:</a:t>
            </a:r>
          </a:p>
          <a:p>
            <a:r>
              <a:rPr lang="en-US"/>
              <a:t/>
            </a:r>
          </a:p>
          <a:p>
            <a:r>
              <a:rPr lang="en-US"/>
              <a:t>Example 1: Web Design - RGB is the standard color space for web content. Designers use RGB color values when creating websites to ensure that colors appear correctly on any digital device.</a:t>
            </a:r>
          </a:p>
          <a:p>
            <a:r>
              <a:rPr lang="en-US"/>
              <a:t>Example 2: Digital Art - Artists working with digital media often use RGB color space because it is natively supported by digital drawing and painting software, allowing for a wide range of colors that are suitable for screens.</a:t>
            </a:r>
          </a:p>
          <a:p>
            <a:r>
              <a:rPr lang="en-US"/>
              <a:t>Limitations of RGB Color Space:</a:t>
            </a:r>
          </a:p>
          <a:p>
            <a:r>
              <a:rPr lang="en-US"/>
              <a:t/>
            </a:r>
          </a:p>
          <a:p>
            <a:r>
              <a:rPr lang="en-US"/>
              <a:t>Color Matching:</a:t>
            </a:r>
          </a:p>
          <a:p>
            <a:r>
              <a:rPr lang="en-US"/>
              <a:t/>
            </a:r>
          </a:p>
          <a:p>
            <a:r>
              <a:rPr lang="en-US"/>
              <a:t>Example 1: Printing Challenges - Since RGB is designed for light-emitting devices, it doesn't translate directly to print media, which uses the CMYK color space. Colors that look vibrant on a screen may not appear the same when printed.</a:t>
            </a:r>
          </a:p>
          <a:p>
            <a:r>
              <a:rPr lang="en-US"/>
              <a:t>Example 2: Device Dependency - The exact appearance of RGB colors can vary from one device to another due to differences in hardware and calibration, making color matching across different screens a challenge.</a:t>
            </a:r>
          </a:p>
          <a:p>
            <a:r>
              <a:rPr lang="en-US"/>
              <a:t>Human Perception:</a:t>
            </a:r>
          </a:p>
          <a:p>
            <a:r>
              <a:rPr lang="en-US"/>
              <a:t/>
            </a:r>
          </a:p>
          <a:p>
            <a:r>
              <a:rPr lang="en-US"/>
              <a:t>Example 1: Non-Intuitive Adjustments - Making adjustments in RGB to achieve certain hues or saturation levels can be less intuitive than in color spaces like HSV or HSL, which are designed to more closely align with the way humans perceive color.</a:t>
            </a:r>
          </a:p>
          <a:p>
            <a:r>
              <a:rPr lang="en-US"/>
              <a:t>Example 2: Limited by Brightness - In RGB, brightness is tied to color intensity, which can make it difficult to independently adjust the brightness or contrast of an image without affecting its colors.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Slide 5: HSV Color Space</a:t>
            </a:r>
          </a:p>
          <a:p>
            <a:r>
              <a:rPr lang="en-US"/>
              <a:t/>
            </a:r>
          </a:p>
          <a:p>
            <a:r>
              <a:rPr lang="en-US"/>
              <a:t>**Description of HSV Color Space:**</a:t>
            </a:r>
          </a:p>
          <a:p>
            <a:r>
              <a:rPr lang="en-US"/>
              <a:t>- HSV stands for Hue, Saturation, and Value. This color space represents colors in a way that is more aligned with human understanding of colors. Hue represents the color type, saturation represents the intensity of the color, and value reflects the brightness. The HSV model is particularly useful for color segmentation and image processing tasks where color distinction is crucial.</a:t>
            </a:r>
          </a:p>
          <a:p>
            <a:r>
              <a:rPr lang="en-US"/>
              <a:t/>
            </a:r>
          </a:p>
          <a:p>
            <a:r>
              <a:rPr lang="en-US"/>
              <a:t>The HSV color space offers significant advantages for color segmentation, filtering, and analysis, particularly in applications where human color perception and independent color adjustments are important. Its adoption in various fields of computer vision, image processing, and design underscores its utility in overcoming some of the limitations inherent in the RGB color space, especially under varying lighting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notesSlides/notesSlide10.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2.png" Type="http://schemas.openxmlformats.org/officeDocument/2006/relationships/image"/><Relationship Id="rId4"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1.png" Type="http://schemas.openxmlformats.org/officeDocument/2006/relationships/image"/><Relationship Id="rId4"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6.pn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8.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8.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8.pn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0.jpe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png" Type="http://schemas.openxmlformats.org/officeDocument/2006/relationships/image"/><Relationship Id="rId4" Target="../media/image25.png" Type="http://schemas.openxmlformats.org/officeDocument/2006/relationships/image"/><Relationship Id="rId5" Target="../media/image4.png" Type="http://schemas.openxmlformats.org/officeDocument/2006/relationships/image"/><Relationship Id="rId6" Target="../media/image28.png" Type="http://schemas.openxmlformats.org/officeDocument/2006/relationships/image"/><Relationship Id="rId7"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3.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Elise Zamora</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427808" y="4463168"/>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OPENCV</a:t>
            </a:r>
          </a:p>
        </p:txBody>
      </p:sp>
      <p:sp>
        <p:nvSpPr>
          <p:cNvPr name="TextBox 10" id="10"/>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COLOUR SPACES IN</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56169" y="2288311"/>
            <a:ext cx="8105145" cy="38724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HSV stands for Hue, Saturation, and Value</a:t>
            </a:r>
          </a:p>
          <a:p>
            <a:pPr>
              <a:lnSpc>
                <a:spcPts val="3888"/>
              </a:lnSpc>
            </a:pPr>
            <a:r>
              <a:rPr lang="en-US" sz="2400">
                <a:solidFill>
                  <a:srgbClr val="FFFFFF"/>
                </a:solidFill>
                <a:latin typeface="Poppins Light"/>
              </a:rPr>
              <a:t>- Hue represents the type of color</a:t>
            </a:r>
          </a:p>
          <a:p>
            <a:pPr>
              <a:lnSpc>
                <a:spcPts val="3888"/>
              </a:lnSpc>
            </a:pPr>
            <a:r>
              <a:rPr lang="en-US" sz="2400">
                <a:solidFill>
                  <a:srgbClr val="FFFFFF"/>
                </a:solidFill>
                <a:latin typeface="Poppins Light"/>
              </a:rPr>
              <a:t>- Saturation measures the intensity of the color</a:t>
            </a:r>
          </a:p>
          <a:p>
            <a:pPr>
              <a:lnSpc>
                <a:spcPts val="3888"/>
              </a:lnSpc>
            </a:pPr>
            <a:r>
              <a:rPr lang="en-US" sz="2400">
                <a:solidFill>
                  <a:srgbClr val="FFFFFF"/>
                </a:solidFill>
                <a:latin typeface="Poppins Light"/>
              </a:rPr>
              <a:t>- Value reflects the brightness</a:t>
            </a:r>
          </a:p>
          <a:p>
            <a:pPr>
              <a:lnSpc>
                <a:spcPts val="3888"/>
              </a:lnSpc>
            </a:pPr>
            <a:r>
              <a:rPr lang="en-US" sz="2400">
                <a:solidFill>
                  <a:srgbClr val="FFFFFF"/>
                </a:solidFill>
                <a:latin typeface="Poppins Light"/>
              </a:rPr>
              <a:t>- The HSV model is useful for color segmentation and image processing tasks</a:t>
            </a:r>
          </a:p>
          <a:p>
            <a:pPr>
              <a:lnSpc>
                <a:spcPts val="3888"/>
              </a:lnSpc>
            </a:pPr>
            <a:r>
              <a:rPr lang="en-US" sz="2400">
                <a:solidFill>
                  <a:srgbClr val="FFFFFF"/>
                </a:solidFill>
                <a:latin typeface="Poppins Light"/>
              </a:rPr>
              <a:t>- It represents colors in a way that is more aligned with human perception of colors.</a:t>
            </a:r>
          </a:p>
        </p:txBody>
      </p:sp>
      <p:sp>
        <p:nvSpPr>
          <p:cNvPr name="TextBox 3" id="3"/>
          <p:cNvSpPr txBox="true"/>
          <p:nvPr/>
        </p:nvSpPr>
        <p:spPr>
          <a:xfrm rot="0">
            <a:off x="1256169" y="6262733"/>
            <a:ext cx="13228234" cy="3386709"/>
          </a:xfrm>
          <a:prstGeom prst="rect">
            <a:avLst/>
          </a:prstGeom>
        </p:spPr>
        <p:txBody>
          <a:bodyPr anchor="t" rtlCol="false" tIns="0" lIns="0" bIns="0" rIns="0">
            <a:spAutoFit/>
          </a:bodyPr>
          <a:lstStyle/>
          <a:p>
            <a:pPr>
              <a:lnSpc>
                <a:spcPts val="3888"/>
              </a:lnSpc>
            </a:pPr>
          </a:p>
          <a:p>
            <a:pPr>
              <a:lnSpc>
                <a:spcPts val="3888"/>
              </a:lnSpc>
            </a:pPr>
            <a:r>
              <a:rPr lang="en-US" sz="2400">
                <a:solidFill>
                  <a:srgbClr val="FFFFFF"/>
                </a:solidFill>
                <a:latin typeface="Poppins Light"/>
              </a:rPr>
              <a:t>- Better for color segmentation, filtering, and analysis</a:t>
            </a:r>
          </a:p>
          <a:p>
            <a:pPr>
              <a:lnSpc>
                <a:spcPts val="3888"/>
              </a:lnSpc>
            </a:pPr>
            <a:r>
              <a:rPr lang="en-US" sz="2400">
                <a:solidFill>
                  <a:srgbClr val="FFFFFF"/>
                </a:solidFill>
                <a:latin typeface="Poppins Light"/>
              </a:rPr>
              <a:t>- Useful in applications where human color perception is important</a:t>
            </a:r>
          </a:p>
          <a:p>
            <a:pPr>
              <a:lnSpc>
                <a:spcPts val="3888"/>
              </a:lnSpc>
            </a:pPr>
            <a:r>
              <a:rPr lang="en-US" sz="2400">
                <a:solidFill>
                  <a:srgbClr val="FFFFFF"/>
                </a:solidFill>
                <a:latin typeface="Poppins Light"/>
              </a:rPr>
              <a:t>- Allows for independent color adjustments</a:t>
            </a:r>
          </a:p>
          <a:p>
            <a:pPr>
              <a:lnSpc>
                <a:spcPts val="3888"/>
              </a:lnSpc>
            </a:pPr>
            <a:r>
              <a:rPr lang="en-US" sz="2400">
                <a:solidFill>
                  <a:srgbClr val="FFFFFF"/>
                </a:solidFill>
                <a:latin typeface="Poppins Light"/>
              </a:rPr>
              <a:t>- Adopted in various fields of computer vision, image processing, and design</a:t>
            </a:r>
          </a:p>
          <a:p>
            <a:pPr>
              <a:lnSpc>
                <a:spcPts val="3888"/>
              </a:lnSpc>
            </a:pPr>
            <a:r>
              <a:rPr lang="en-US" sz="2400">
                <a:solidFill>
                  <a:srgbClr val="FFFFFF"/>
                </a:solidFill>
                <a:latin typeface="Poppins Light"/>
              </a:rPr>
              <a:t>- Overcomes limitations of RGB color space, especially under varying lighting conditions</a:t>
            </a:r>
          </a:p>
        </p:txBody>
      </p:sp>
      <p:sp>
        <p:nvSpPr>
          <p:cNvPr name="Freeform 4" id="4"/>
          <p:cNvSpPr/>
          <p:nvPr/>
        </p:nvSpPr>
        <p:spPr>
          <a:xfrm flipH="false" flipV="false" rot="0">
            <a:off x="10327733" y="257179"/>
            <a:ext cx="7245892" cy="6336932"/>
          </a:xfrm>
          <a:custGeom>
            <a:avLst/>
            <a:gdLst/>
            <a:ahLst/>
            <a:cxnLst/>
            <a:rect r="r" b="b" t="t" l="l"/>
            <a:pathLst>
              <a:path h="6336932" w="7245892">
                <a:moveTo>
                  <a:pt x="0" y="0"/>
                </a:moveTo>
                <a:lnTo>
                  <a:pt x="7245892" y="0"/>
                </a:lnTo>
                <a:lnTo>
                  <a:pt x="7245892" y="6336932"/>
                </a:lnTo>
                <a:lnTo>
                  <a:pt x="0" y="6336932"/>
                </a:lnTo>
                <a:lnTo>
                  <a:pt x="0" y="0"/>
                </a:lnTo>
                <a:close/>
              </a:path>
            </a:pathLst>
          </a:custGeom>
          <a:blipFill>
            <a:blip r:embed="rId3"/>
            <a:stretch>
              <a:fillRect l="0" t="0" r="0" b="0"/>
            </a:stretch>
          </a:blipFill>
        </p:spPr>
      </p:sp>
      <p:sp>
        <p:nvSpPr>
          <p:cNvPr name="Freeform 5" id="5"/>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6" id="6"/>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TextBox 7" id="7"/>
          <p:cNvSpPr txBox="true"/>
          <p:nvPr/>
        </p:nvSpPr>
        <p:spPr>
          <a:xfrm rot="0">
            <a:off x="1256169" y="6291308"/>
            <a:ext cx="10037372"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HSV Colour Space Advantages:</a:t>
            </a:r>
          </a:p>
        </p:txBody>
      </p:sp>
      <p:sp>
        <p:nvSpPr>
          <p:cNvPr name="TextBox 8" id="8"/>
          <p:cNvSpPr txBox="true"/>
          <p:nvPr/>
        </p:nvSpPr>
        <p:spPr>
          <a:xfrm rot="0">
            <a:off x="-1830357" y="941746"/>
            <a:ext cx="16893491" cy="1269695"/>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HSV COLOUR SPACE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155707" y="5063382"/>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5400000">
            <a:off x="2284916" y="5063382"/>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745174" y="5030409"/>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1186100" y="5030409"/>
            <a:ext cx="9074405" cy="4174226"/>
          </a:xfrm>
          <a:custGeom>
            <a:avLst/>
            <a:gdLst/>
            <a:ahLst/>
            <a:cxnLst/>
            <a:rect r="r" b="b" t="t" l="l"/>
            <a:pathLst>
              <a:path h="4174226" w="9074405">
                <a:moveTo>
                  <a:pt x="0" y="0"/>
                </a:moveTo>
                <a:lnTo>
                  <a:pt x="9074405" y="0"/>
                </a:lnTo>
                <a:lnTo>
                  <a:pt x="9074405" y="4174226"/>
                </a:lnTo>
                <a:lnTo>
                  <a:pt x="0" y="4174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5"/>
            <a:stretch>
              <a:fillRect l="0" t="0" r="0" b="0"/>
            </a:stretch>
          </a:blipFill>
        </p:spPr>
      </p:sp>
      <p:sp>
        <p:nvSpPr>
          <p:cNvPr name="Freeform 7" id="7"/>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6"/>
            <a:stretch>
              <a:fillRect l="0" t="0" r="0" b="0"/>
            </a:stretch>
          </a:blipFill>
        </p:spPr>
      </p:sp>
      <p:sp>
        <p:nvSpPr>
          <p:cNvPr name="Freeform 8" id="8"/>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7"/>
            <a:stretch>
              <a:fillRect l="0" t="0" r="0" b="0"/>
            </a:stretch>
          </a:blipFill>
        </p:spPr>
      </p:sp>
      <p:sp>
        <p:nvSpPr>
          <p:cNvPr name="Freeform 9" id="9"/>
          <p:cNvSpPr/>
          <p:nvPr/>
        </p:nvSpPr>
        <p:spPr>
          <a:xfrm flipH="false" flipV="false" rot="0">
            <a:off x="12844120" y="1765607"/>
            <a:ext cx="1461470" cy="1849961"/>
          </a:xfrm>
          <a:custGeom>
            <a:avLst/>
            <a:gdLst/>
            <a:ahLst/>
            <a:cxnLst/>
            <a:rect r="r" b="b" t="t" l="l"/>
            <a:pathLst>
              <a:path h="1849961" w="1461470">
                <a:moveTo>
                  <a:pt x="0" y="0"/>
                </a:moveTo>
                <a:lnTo>
                  <a:pt x="1461470" y="0"/>
                </a:lnTo>
                <a:lnTo>
                  <a:pt x="1461470" y="1849962"/>
                </a:lnTo>
                <a:lnTo>
                  <a:pt x="0" y="1849962"/>
                </a:lnTo>
                <a:lnTo>
                  <a:pt x="0" y="0"/>
                </a:lnTo>
                <a:close/>
              </a:path>
            </a:pathLst>
          </a:custGeom>
          <a:blipFill>
            <a:blip r:embed="rId8"/>
            <a:stretch>
              <a:fillRect l="0" t="0" r="0" b="0"/>
            </a:stretch>
          </a:blipFill>
        </p:spPr>
      </p:sp>
      <p:sp>
        <p:nvSpPr>
          <p:cNvPr name="Freeform 10" id="10"/>
          <p:cNvSpPr/>
          <p:nvPr/>
        </p:nvSpPr>
        <p:spPr>
          <a:xfrm flipH="false" flipV="false" rot="0">
            <a:off x="8340642" y="1731738"/>
            <a:ext cx="1418460" cy="1695370"/>
          </a:xfrm>
          <a:custGeom>
            <a:avLst/>
            <a:gdLst/>
            <a:ahLst/>
            <a:cxnLst/>
            <a:rect r="r" b="b" t="t" l="l"/>
            <a:pathLst>
              <a:path h="1695370" w="1418460">
                <a:moveTo>
                  <a:pt x="0" y="0"/>
                </a:moveTo>
                <a:lnTo>
                  <a:pt x="1418459" y="0"/>
                </a:lnTo>
                <a:lnTo>
                  <a:pt x="1418459"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803579" y="1765607"/>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240392" y="3349130"/>
            <a:ext cx="4174226" cy="179675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1. COLOR FILTERING AND SEGMENTATION:</a:t>
            </a:r>
          </a:p>
        </p:txBody>
      </p:sp>
      <p:sp>
        <p:nvSpPr>
          <p:cNvPr name="TextBox 13" id="13"/>
          <p:cNvSpPr txBox="true"/>
          <p:nvPr/>
        </p:nvSpPr>
        <p:spPr>
          <a:xfrm rot="0">
            <a:off x="766533" y="5221111"/>
            <a:ext cx="3037045" cy="19293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 Object Tracking in Videos</a:t>
            </a:r>
          </a:p>
          <a:p>
            <a:pPr>
              <a:lnSpc>
                <a:spcPts val="3888"/>
              </a:lnSpc>
            </a:pPr>
            <a:r>
              <a:rPr lang="en-US" sz="2400">
                <a:solidFill>
                  <a:srgbClr val="FFFFFF"/>
                </a:solidFill>
                <a:latin typeface="Poppins Light"/>
              </a:rPr>
              <a:t>- Image Editing Software</a:t>
            </a:r>
          </a:p>
        </p:txBody>
      </p:sp>
      <p:sp>
        <p:nvSpPr>
          <p:cNvPr name="TextBox 14" id="14"/>
          <p:cNvSpPr txBox="true"/>
          <p:nvPr/>
        </p:nvSpPr>
        <p:spPr>
          <a:xfrm rot="0">
            <a:off x="4908108" y="3349130"/>
            <a:ext cx="3847655" cy="179675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2. COMPUTER VISION AND IMAGE ANALYSIS:</a:t>
            </a:r>
          </a:p>
        </p:txBody>
      </p:sp>
      <p:sp>
        <p:nvSpPr>
          <p:cNvPr name="TextBox 15" id="15"/>
          <p:cNvSpPr txBox="true"/>
          <p:nvPr/>
        </p:nvSpPr>
        <p:spPr>
          <a:xfrm rot="0">
            <a:off x="5164710" y="5226796"/>
            <a:ext cx="3175931" cy="1443609"/>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Skin Detection</a:t>
            </a:r>
          </a:p>
          <a:p>
            <a:pPr>
              <a:lnSpc>
                <a:spcPts val="3888"/>
              </a:lnSpc>
            </a:pPr>
            <a:r>
              <a:rPr lang="en-US" sz="2400">
                <a:solidFill>
                  <a:srgbClr val="FFFFFF"/>
                </a:solidFill>
                <a:latin typeface="Poppins Light"/>
              </a:rPr>
              <a:t>- Real-Time Video Processing</a:t>
            </a:r>
          </a:p>
        </p:txBody>
      </p:sp>
      <p:sp>
        <p:nvSpPr>
          <p:cNvPr name="TextBox 16" id="16"/>
          <p:cNvSpPr txBox="true"/>
          <p:nvPr/>
        </p:nvSpPr>
        <p:spPr>
          <a:xfrm rot="0">
            <a:off x="9763854" y="6198346"/>
            <a:ext cx="3037045" cy="19293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Automated Outdoor Systems</a:t>
            </a:r>
          </a:p>
          <a:p>
            <a:pPr>
              <a:lnSpc>
                <a:spcPts val="3888"/>
              </a:lnSpc>
            </a:pPr>
            <a:r>
              <a:rPr lang="en-US" sz="2400">
                <a:solidFill>
                  <a:srgbClr val="FFFFFF"/>
                </a:solidFill>
                <a:latin typeface="Poppins Light"/>
              </a:rPr>
              <a:t>- Agricultural Automation</a:t>
            </a:r>
          </a:p>
        </p:txBody>
      </p:sp>
      <p:sp>
        <p:nvSpPr>
          <p:cNvPr name="TextBox 17" id="17"/>
          <p:cNvSpPr txBox="true"/>
          <p:nvPr/>
        </p:nvSpPr>
        <p:spPr>
          <a:xfrm rot="0">
            <a:off x="9195263" y="3131833"/>
            <a:ext cx="4174226" cy="29207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1. BETTER PERFORMANCE UNDER VARYING LIGHTING CONDITIONS:</a:t>
            </a:r>
          </a:p>
        </p:txBody>
      </p:sp>
      <p:sp>
        <p:nvSpPr>
          <p:cNvPr name="TextBox 18" id="18"/>
          <p:cNvSpPr txBox="true"/>
          <p:nvPr/>
        </p:nvSpPr>
        <p:spPr>
          <a:xfrm rot="0">
            <a:off x="14083864" y="5226796"/>
            <a:ext cx="3460474" cy="29009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Graphic Design</a:t>
            </a:r>
          </a:p>
          <a:p>
            <a:pPr>
              <a:lnSpc>
                <a:spcPts val="3888"/>
              </a:lnSpc>
            </a:pPr>
            <a:r>
              <a:rPr lang="en-US" sz="2400">
                <a:solidFill>
                  <a:srgbClr val="FFFFFF"/>
                </a:solidFill>
                <a:latin typeface="Poppins Light"/>
              </a:rPr>
              <a:t>- Photo Retouching</a:t>
            </a:r>
          </a:p>
          <a:p>
            <a:pPr>
              <a:lnSpc>
                <a:spcPts val="3888"/>
              </a:lnSpc>
            </a:pPr>
          </a:p>
          <a:p>
            <a:pPr>
              <a:lnSpc>
                <a:spcPts val="3888"/>
              </a:lnSpc>
            </a:pPr>
            <a:r>
              <a:rPr lang="en-US" sz="2400">
                <a:solidFill>
                  <a:srgbClr val="FFFFFF"/>
                </a:solidFill>
                <a:latin typeface="Poppins Light"/>
              </a:rPr>
              <a:t>Example: OpenCV Code for Converting RGB to HSV.</a:t>
            </a:r>
          </a:p>
        </p:txBody>
      </p:sp>
      <p:sp>
        <p:nvSpPr>
          <p:cNvPr name="TextBox 19" id="19"/>
          <p:cNvSpPr txBox="true"/>
          <p:nvPr/>
        </p:nvSpPr>
        <p:spPr>
          <a:xfrm rot="0">
            <a:off x="13636189" y="3349130"/>
            <a:ext cx="4174226" cy="179675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2. INTUITIVE COLOR ADJUSTMENTS: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38855" y="1917985"/>
            <a:ext cx="8105145" cy="29009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LAB colour space, also known as CIELAB, approximates human vision</a:t>
            </a:r>
          </a:p>
          <a:p>
            <a:pPr>
              <a:lnSpc>
                <a:spcPts val="3888"/>
              </a:lnSpc>
            </a:pPr>
            <a:r>
              <a:rPr lang="en-US" sz="2400">
                <a:solidFill>
                  <a:srgbClr val="FFFFFF"/>
                </a:solidFill>
                <a:latin typeface="Poppins Light"/>
              </a:rPr>
              <a:t>- Three axes: L* for lightness, a* for green-red, b* for blue-yellow</a:t>
            </a:r>
          </a:p>
          <a:p>
            <a:pPr>
              <a:lnSpc>
                <a:spcPts val="3888"/>
              </a:lnSpc>
            </a:pPr>
            <a:r>
              <a:rPr lang="en-US" sz="2400">
                <a:solidFill>
                  <a:srgbClr val="FFFFFF"/>
                </a:solidFill>
                <a:latin typeface="Poppins Light"/>
              </a:rPr>
              <a:t>- Device-independent, produces consistent colours regardless of display method.</a:t>
            </a:r>
          </a:p>
        </p:txBody>
      </p:sp>
      <p:sp>
        <p:nvSpPr>
          <p:cNvPr name="TextBox 3" id="3"/>
          <p:cNvSpPr txBox="true"/>
          <p:nvPr/>
        </p:nvSpPr>
        <p:spPr>
          <a:xfrm rot="0">
            <a:off x="1038855" y="5925911"/>
            <a:ext cx="10697306" cy="3386709"/>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LAB colour space is essential for colour accuracy and consistency.</a:t>
            </a:r>
          </a:p>
          <a:p>
            <a:pPr>
              <a:lnSpc>
                <a:spcPts val="3888"/>
              </a:lnSpc>
            </a:pPr>
            <a:r>
              <a:rPr lang="en-US" sz="2400">
                <a:solidFill>
                  <a:srgbClr val="FFFFFF"/>
                </a:solidFill>
                <a:latin typeface="Poppins Light"/>
              </a:rPr>
              <a:t>- It closely mimics human visual perception.</a:t>
            </a:r>
          </a:p>
          <a:p>
            <a:pPr>
              <a:lnSpc>
                <a:spcPts val="3888"/>
              </a:lnSpc>
            </a:pPr>
            <a:r>
              <a:rPr lang="en-US" sz="2400">
                <a:solidFill>
                  <a:srgbClr val="FFFFFF"/>
                </a:solidFill>
                <a:latin typeface="Poppins Light"/>
              </a:rPr>
              <a:t>- It is used for colour correction, enhancement, and analysis.</a:t>
            </a:r>
          </a:p>
          <a:p>
            <a:pPr>
              <a:lnSpc>
                <a:spcPts val="3888"/>
              </a:lnSpc>
            </a:pPr>
            <a:r>
              <a:rPr lang="en-US" sz="2400">
                <a:solidFill>
                  <a:srgbClr val="FFFFFF"/>
                </a:solidFill>
                <a:latin typeface="Poppins Light"/>
              </a:rPr>
              <a:t>- It is device-independent, ensuring consistency across different platforms.</a:t>
            </a:r>
          </a:p>
          <a:p>
            <a:pPr>
              <a:lnSpc>
                <a:spcPts val="3888"/>
              </a:lnSpc>
            </a:pPr>
            <a:r>
              <a:rPr lang="en-US" sz="2400">
                <a:solidFill>
                  <a:srgbClr val="FFFFFF"/>
                </a:solidFill>
                <a:latin typeface="Poppins Light"/>
              </a:rPr>
              <a:t>- Preferred choice for photography, film, manufacturing, and brand management professionals.</a:t>
            </a:r>
          </a:p>
        </p:txBody>
      </p:sp>
      <p:sp>
        <p:nvSpPr>
          <p:cNvPr name="TextBox 4" id="4"/>
          <p:cNvSpPr txBox="true"/>
          <p:nvPr/>
        </p:nvSpPr>
        <p:spPr>
          <a:xfrm rot="0">
            <a:off x="1028700" y="703129"/>
            <a:ext cx="16598375" cy="1110432"/>
          </a:xfrm>
          <a:prstGeom prst="rect">
            <a:avLst/>
          </a:prstGeom>
        </p:spPr>
        <p:txBody>
          <a:bodyPr anchor="t" rtlCol="false" tIns="0" lIns="0" bIns="0" rIns="0">
            <a:spAutoFit/>
          </a:bodyPr>
          <a:lstStyle/>
          <a:p>
            <a:pPr marL="0" indent="0" lvl="0">
              <a:lnSpc>
                <a:spcPts val="7490"/>
              </a:lnSpc>
              <a:spcBef>
                <a:spcPct val="0"/>
              </a:spcBef>
            </a:pPr>
            <a:r>
              <a:rPr lang="en-US" sz="10403">
                <a:solidFill>
                  <a:srgbClr val="6866E1"/>
                </a:solidFill>
                <a:latin typeface="Computer Says No"/>
              </a:rPr>
              <a:t>LAB COLOR SPACE</a:t>
            </a:r>
          </a:p>
        </p:txBody>
      </p:sp>
      <p:sp>
        <p:nvSpPr>
          <p:cNvPr name="AutoShape 5" id="5"/>
          <p:cNvSpPr/>
          <p:nvPr/>
        </p:nvSpPr>
        <p:spPr>
          <a:xfrm>
            <a:off x="1392910" y="5430611"/>
            <a:ext cx="7397035"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9806183" y="734786"/>
            <a:ext cx="7996758" cy="8066730"/>
          </a:xfrm>
          <a:custGeom>
            <a:avLst/>
            <a:gdLst/>
            <a:ahLst/>
            <a:cxnLst/>
            <a:rect r="r" b="b" t="t" l="l"/>
            <a:pathLst>
              <a:path h="8066730" w="7996758">
                <a:moveTo>
                  <a:pt x="0" y="0"/>
                </a:moveTo>
                <a:lnTo>
                  <a:pt x="7996758" y="0"/>
                </a:lnTo>
                <a:lnTo>
                  <a:pt x="7996758" y="8066729"/>
                </a:lnTo>
                <a:lnTo>
                  <a:pt x="0" y="8066729"/>
                </a:lnTo>
                <a:lnTo>
                  <a:pt x="0" y="0"/>
                </a:lnTo>
                <a:close/>
              </a:path>
            </a:pathLst>
          </a:custGeom>
          <a:blipFill>
            <a:blip r:embed="rId3"/>
            <a:stretch>
              <a:fillRect l="0" t="0" r="0" b="0"/>
            </a:stretch>
          </a:blipFill>
        </p:spPr>
      </p:sp>
      <p:sp>
        <p:nvSpPr>
          <p:cNvPr name="Freeform 7" id="7"/>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8" id="8"/>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47404" y="1223076"/>
            <a:ext cx="8105145" cy="38503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Use Cases of LAB Color Space:</a:t>
            </a:r>
          </a:p>
          <a:p>
            <a:pPr>
              <a:lnSpc>
                <a:spcPts val="3402"/>
              </a:lnSpc>
            </a:pPr>
            <a:r>
              <a:rPr lang="en-US" sz="2100">
                <a:solidFill>
                  <a:srgbClr val="FFFFFF"/>
                </a:solidFill>
                <a:latin typeface="Poppins Light"/>
              </a:rPr>
              <a:t>- Color Correction and Enhancement:</a:t>
            </a:r>
          </a:p>
          <a:p>
            <a:pPr>
              <a:lnSpc>
                <a:spcPts val="3402"/>
              </a:lnSpc>
            </a:pPr>
            <a:r>
              <a:rPr lang="en-US" sz="2100">
                <a:solidFill>
                  <a:srgbClr val="FFFFFF"/>
                </a:solidFill>
                <a:latin typeface="Poppins Light"/>
              </a:rPr>
              <a:t>  - Professional Photo Editing</a:t>
            </a:r>
          </a:p>
          <a:p>
            <a:pPr>
              <a:lnSpc>
                <a:spcPts val="3402"/>
              </a:lnSpc>
            </a:pPr>
            <a:r>
              <a:rPr lang="en-US" sz="2100">
                <a:solidFill>
                  <a:srgbClr val="FFFFFF"/>
                </a:solidFill>
                <a:latin typeface="Poppins Light"/>
              </a:rPr>
              <a:t>  - Art Restoration</a:t>
            </a:r>
          </a:p>
          <a:p>
            <a:pPr>
              <a:lnSpc>
                <a:spcPts val="3402"/>
              </a:lnSpc>
            </a:pPr>
            <a:r>
              <a:rPr lang="en-US" sz="2100">
                <a:solidFill>
                  <a:srgbClr val="FFFFFF"/>
                </a:solidFill>
                <a:latin typeface="Poppins Light"/>
              </a:rPr>
              <a:t>- Advanced Image Analysis:</a:t>
            </a:r>
          </a:p>
          <a:p>
            <a:pPr>
              <a:lnSpc>
                <a:spcPts val="3402"/>
              </a:lnSpc>
            </a:pPr>
            <a:r>
              <a:rPr lang="en-US" sz="2100">
                <a:solidFill>
                  <a:srgbClr val="FFFFFF"/>
                </a:solidFill>
                <a:latin typeface="Poppins Light"/>
              </a:rPr>
              <a:t>  - Product Quality Control</a:t>
            </a:r>
          </a:p>
          <a:p>
            <a:pPr>
              <a:lnSpc>
                <a:spcPts val="3402"/>
              </a:lnSpc>
            </a:pPr>
            <a:r>
              <a:rPr lang="en-US" sz="2100">
                <a:solidFill>
                  <a:srgbClr val="FFFFFF"/>
                </a:solidFill>
                <a:latin typeface="Poppins Light"/>
              </a:rPr>
              <a:t>  - Agricultural Analysis</a:t>
            </a:r>
          </a:p>
          <a:p>
            <a:pPr>
              <a:lnSpc>
                <a:spcPts val="3402"/>
              </a:lnSpc>
            </a:pPr>
          </a:p>
          <a:p>
            <a:pPr>
              <a:lnSpc>
                <a:spcPts val="3402"/>
              </a:lnSpc>
            </a:pPr>
          </a:p>
        </p:txBody>
      </p:sp>
      <p:grpSp>
        <p:nvGrpSpPr>
          <p:cNvPr name="Group 3" id="3"/>
          <p:cNvGrpSpPr/>
          <p:nvPr/>
        </p:nvGrpSpPr>
        <p:grpSpPr>
          <a:xfrm rot="0">
            <a:off x="498437" y="348290"/>
            <a:ext cx="7485611" cy="704317"/>
            <a:chOff x="0" y="0"/>
            <a:chExt cx="1971519" cy="185499"/>
          </a:xfrm>
        </p:grpSpPr>
        <p:sp>
          <p:nvSpPr>
            <p:cNvPr name="Freeform 4" id="4"/>
            <p:cNvSpPr/>
            <p:nvPr/>
          </p:nvSpPr>
          <p:spPr>
            <a:xfrm flipH="false" flipV="false" rot="0">
              <a:off x="0" y="0"/>
              <a:ext cx="1971519" cy="185499"/>
            </a:xfrm>
            <a:custGeom>
              <a:avLst/>
              <a:gdLst/>
              <a:ahLst/>
              <a:cxnLst/>
              <a:rect r="r" b="b" t="t" l="l"/>
              <a:pathLst>
                <a:path h="185499" w="1971519">
                  <a:moveTo>
                    <a:pt x="0" y="0"/>
                  </a:moveTo>
                  <a:lnTo>
                    <a:pt x="1971519" y="0"/>
                  </a:lnTo>
                  <a:lnTo>
                    <a:pt x="1971519" y="185499"/>
                  </a:lnTo>
                  <a:lnTo>
                    <a:pt x="0" y="185499"/>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14300"/>
              <a:ext cx="1971519" cy="299799"/>
            </a:xfrm>
            <a:prstGeom prst="rect">
              <a:avLst/>
            </a:prstGeom>
          </p:spPr>
          <p:txBody>
            <a:bodyPr anchor="ctr" rtlCol="false" tIns="50800" lIns="50800" bIns="50800" rIns="50800"/>
            <a:lstStyle/>
            <a:p>
              <a:pPr algn="ctr" marL="0" indent="0" lvl="1">
                <a:lnSpc>
                  <a:spcPts val="3888"/>
                </a:lnSpc>
                <a:spcBef>
                  <a:spcPct val="0"/>
                </a:spcBef>
              </a:pPr>
              <a:r>
                <a:rPr lang="en-US" sz="2400">
                  <a:solidFill>
                    <a:srgbClr val="FFFFFF"/>
                  </a:solidFill>
                  <a:latin typeface="Poppins Light"/>
                </a:rPr>
                <a:t>Face recognition using deep learning models:</a:t>
              </a:r>
            </a:p>
          </p:txBody>
        </p:sp>
      </p:grpSp>
      <p:grpSp>
        <p:nvGrpSpPr>
          <p:cNvPr name="Group 6" id="6"/>
          <p:cNvGrpSpPr/>
          <p:nvPr/>
        </p:nvGrpSpPr>
        <p:grpSpPr>
          <a:xfrm rot="0">
            <a:off x="498437" y="4439183"/>
            <a:ext cx="7485611" cy="704317"/>
            <a:chOff x="0" y="0"/>
            <a:chExt cx="1971519" cy="185499"/>
          </a:xfrm>
        </p:grpSpPr>
        <p:sp>
          <p:nvSpPr>
            <p:cNvPr name="Freeform 7" id="7"/>
            <p:cNvSpPr/>
            <p:nvPr/>
          </p:nvSpPr>
          <p:spPr>
            <a:xfrm flipH="false" flipV="false" rot="0">
              <a:off x="0" y="0"/>
              <a:ext cx="1971519" cy="185499"/>
            </a:xfrm>
            <a:custGeom>
              <a:avLst/>
              <a:gdLst/>
              <a:ahLst/>
              <a:cxnLst/>
              <a:rect r="r" b="b" t="t" l="l"/>
              <a:pathLst>
                <a:path h="185499" w="1971519">
                  <a:moveTo>
                    <a:pt x="0" y="0"/>
                  </a:moveTo>
                  <a:lnTo>
                    <a:pt x="1971519" y="0"/>
                  </a:lnTo>
                  <a:lnTo>
                    <a:pt x="1971519" y="185499"/>
                  </a:lnTo>
                  <a:lnTo>
                    <a:pt x="0" y="185499"/>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114300"/>
              <a:ext cx="1971519" cy="299799"/>
            </a:xfrm>
            <a:prstGeom prst="rect">
              <a:avLst/>
            </a:prstGeom>
          </p:spPr>
          <p:txBody>
            <a:bodyPr anchor="ctr" rtlCol="false" tIns="50800" lIns="50800" bIns="50800" rIns="50800"/>
            <a:lstStyle/>
            <a:p>
              <a:pPr algn="ctr" marL="0" indent="0" lvl="1">
                <a:lnSpc>
                  <a:spcPts val="3888"/>
                </a:lnSpc>
                <a:spcBef>
                  <a:spcPct val="0"/>
                </a:spcBef>
              </a:pPr>
              <a:r>
                <a:rPr lang="en-US" sz="2400">
                  <a:solidFill>
                    <a:srgbClr val="FFFFFF"/>
                  </a:solidFill>
                  <a:latin typeface="Poppins Light"/>
                </a:rPr>
                <a:t>Face recognition using deep learning models:</a:t>
              </a:r>
            </a:p>
          </p:txBody>
        </p:sp>
      </p:grpSp>
      <p:sp>
        <p:nvSpPr>
          <p:cNvPr name="Freeform 9" id="9"/>
          <p:cNvSpPr/>
          <p:nvPr/>
        </p:nvSpPr>
        <p:spPr>
          <a:xfrm flipH="false" flipV="false" rot="0">
            <a:off x="9885161" y="-2284692"/>
            <a:ext cx="13725640" cy="10465800"/>
          </a:xfrm>
          <a:custGeom>
            <a:avLst/>
            <a:gdLst/>
            <a:ahLst/>
            <a:cxnLst/>
            <a:rect r="r" b="b" t="t" l="l"/>
            <a:pathLst>
              <a:path h="10465800" w="13725640">
                <a:moveTo>
                  <a:pt x="0" y="0"/>
                </a:moveTo>
                <a:lnTo>
                  <a:pt x="13725640" y="0"/>
                </a:lnTo>
                <a:lnTo>
                  <a:pt x="13725640" y="10465801"/>
                </a:lnTo>
                <a:lnTo>
                  <a:pt x="0" y="10465801"/>
                </a:lnTo>
                <a:lnTo>
                  <a:pt x="0" y="0"/>
                </a:lnTo>
                <a:close/>
              </a:path>
            </a:pathLst>
          </a:custGeom>
          <a:blipFill>
            <a:blip r:embed="rId3"/>
            <a:stretch>
              <a:fillRect l="0" t="0" r="0" b="0"/>
            </a:stretch>
          </a:blipFill>
        </p:spPr>
      </p:sp>
      <p:sp>
        <p:nvSpPr>
          <p:cNvPr name="Freeform 10" id="10"/>
          <p:cNvSpPr/>
          <p:nvPr/>
        </p:nvSpPr>
        <p:spPr>
          <a:xfrm flipH="false" flipV="false" rot="-4587215">
            <a:off x="8963442" y="682533"/>
            <a:ext cx="7009252" cy="7115992"/>
          </a:xfrm>
          <a:custGeom>
            <a:avLst/>
            <a:gdLst/>
            <a:ahLst/>
            <a:cxnLst/>
            <a:rect r="r" b="b" t="t" l="l"/>
            <a:pathLst>
              <a:path h="7115992" w="7009252">
                <a:moveTo>
                  <a:pt x="0" y="0"/>
                </a:moveTo>
                <a:lnTo>
                  <a:pt x="7009252" y="0"/>
                </a:lnTo>
                <a:lnTo>
                  <a:pt x="7009252" y="7115992"/>
                </a:lnTo>
                <a:lnTo>
                  <a:pt x="0" y="7115992"/>
                </a:lnTo>
                <a:lnTo>
                  <a:pt x="0" y="0"/>
                </a:lnTo>
                <a:close/>
              </a:path>
            </a:pathLst>
          </a:custGeom>
          <a:blipFill>
            <a:blip r:embed="rId4"/>
            <a:stretch>
              <a:fillRect l="0" t="0" r="0" b="0"/>
            </a:stretch>
          </a:blipFill>
        </p:spPr>
      </p:sp>
      <p:sp>
        <p:nvSpPr>
          <p:cNvPr name="TextBox 11" id="11"/>
          <p:cNvSpPr txBox="true"/>
          <p:nvPr/>
        </p:nvSpPr>
        <p:spPr>
          <a:xfrm rot="0">
            <a:off x="747404" y="5243930"/>
            <a:ext cx="14473288" cy="427901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Advantages for Color Differentiation:</a:t>
            </a:r>
          </a:p>
          <a:p>
            <a:pPr>
              <a:lnSpc>
                <a:spcPts val="3402"/>
              </a:lnSpc>
            </a:pPr>
            <a:r>
              <a:rPr lang="en-US" sz="2100">
                <a:solidFill>
                  <a:srgbClr val="FFFFFF"/>
                </a:solidFill>
                <a:latin typeface="Poppins Light"/>
              </a:rPr>
              <a:t>- More Aligned with Human Vision:</a:t>
            </a:r>
          </a:p>
          <a:p>
            <a:pPr>
              <a:lnSpc>
                <a:spcPts val="3402"/>
              </a:lnSpc>
            </a:pPr>
            <a:r>
              <a:rPr lang="en-US" sz="2100">
                <a:solidFill>
                  <a:srgbClr val="FFFFFF"/>
                </a:solidFill>
                <a:latin typeface="Poppins Light"/>
              </a:rPr>
              <a:t>  - Color Grading in Film</a:t>
            </a:r>
          </a:p>
          <a:p>
            <a:pPr>
              <a:lnSpc>
                <a:spcPts val="3402"/>
              </a:lnSpc>
            </a:pPr>
            <a:r>
              <a:rPr lang="en-US" sz="2100">
                <a:solidFill>
                  <a:srgbClr val="FFFFFF"/>
                </a:solidFill>
                <a:latin typeface="Poppins Light"/>
              </a:rPr>
              <a:t>  - Cosmetic Industry</a:t>
            </a:r>
          </a:p>
          <a:p>
            <a:pPr>
              <a:lnSpc>
                <a:spcPts val="3402"/>
              </a:lnSpc>
            </a:pPr>
            <a:r>
              <a:rPr lang="en-US" sz="2100">
                <a:solidFill>
                  <a:srgbClr val="FFFFFF"/>
                </a:solidFill>
                <a:latin typeface="Poppins Light"/>
              </a:rPr>
              <a:t>- Device-Independent Color Representation:</a:t>
            </a:r>
          </a:p>
          <a:p>
            <a:pPr>
              <a:lnSpc>
                <a:spcPts val="3402"/>
              </a:lnSpc>
            </a:pPr>
            <a:r>
              <a:rPr lang="en-US" sz="2100">
                <a:solidFill>
                  <a:srgbClr val="FFFFFF"/>
                </a:solidFill>
                <a:latin typeface="Poppins Light"/>
              </a:rPr>
              <a:t>  - Cross-Platform Digital Content Creation</a:t>
            </a:r>
          </a:p>
          <a:p>
            <a:pPr>
              <a:lnSpc>
                <a:spcPts val="3402"/>
              </a:lnSpc>
            </a:pPr>
            <a:r>
              <a:rPr lang="en-US" sz="2100">
                <a:solidFill>
                  <a:srgbClr val="FFFFFF"/>
                </a:solidFill>
                <a:latin typeface="Poppins Light"/>
              </a:rPr>
              <a:t>  - Brand Identity Design</a:t>
            </a:r>
          </a:p>
          <a:p>
            <a:pPr>
              <a:lnSpc>
                <a:spcPts val="3402"/>
              </a:lnSpc>
            </a:pPr>
          </a:p>
          <a:p>
            <a:pPr>
              <a:lnSpc>
                <a:spcPts val="3402"/>
              </a:lnSpc>
            </a:pPr>
            <a:r>
              <a:rPr lang="en-US" sz="2100">
                <a:solidFill>
                  <a:srgbClr val="FFFFFF"/>
                </a:solidFill>
                <a:latin typeface="Poppins Light"/>
              </a:rPr>
              <a:t>Sample OpenCV Code for RGB to LAB Conversion:</a:t>
            </a:r>
          </a:p>
          <a:p>
            <a:pPr>
              <a:lnSpc>
                <a:spcPts val="3402"/>
              </a:lnSpc>
            </a:pPr>
            <a:r>
              <a:rPr lang="en-US" sz="2100">
                <a:solidFill>
                  <a:srgbClr val="FFFFFF"/>
                </a:solidFill>
                <a:latin typeface="Poppins Light"/>
              </a:rPr>
              <a:t>- Demonstrates how to convert an image from RGB to LAB color space using OpenCV.</a:t>
            </a:r>
          </a:p>
        </p:txBody>
      </p:sp>
      <p:sp>
        <p:nvSpPr>
          <p:cNvPr name="Freeform 12" id="12"/>
          <p:cNvSpPr/>
          <p:nvPr/>
        </p:nvSpPr>
        <p:spPr>
          <a:xfrm flipH="false" flipV="false" rot="1488817">
            <a:off x="11260135" y="2323461"/>
            <a:ext cx="4698110" cy="5640078"/>
          </a:xfrm>
          <a:custGeom>
            <a:avLst/>
            <a:gdLst/>
            <a:ahLst/>
            <a:cxnLst/>
            <a:rect r="r" b="b" t="t" l="l"/>
            <a:pathLst>
              <a:path h="5640078" w="4698110">
                <a:moveTo>
                  <a:pt x="0" y="0"/>
                </a:moveTo>
                <a:lnTo>
                  <a:pt x="4698110" y="0"/>
                </a:lnTo>
                <a:lnTo>
                  <a:pt x="4698110" y="5640078"/>
                </a:lnTo>
                <a:lnTo>
                  <a:pt x="0" y="5640078"/>
                </a:lnTo>
                <a:lnTo>
                  <a:pt x="0" y="0"/>
                </a:lnTo>
                <a:close/>
              </a:path>
            </a:pathLst>
          </a:custGeom>
          <a:blipFill>
            <a:blip r:embed="rId5"/>
            <a:stretch>
              <a:fillRect l="-13207" t="-484" r="0" b="-484"/>
            </a:stretch>
          </a:blipFill>
        </p:spPr>
      </p:sp>
      <p:sp>
        <p:nvSpPr>
          <p:cNvPr name="Freeform 13" id="1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6"/>
            <a:stretch>
              <a:fillRect l="0" t="0" r="0" b="0"/>
            </a:stretch>
          </a:blipFill>
        </p:spPr>
      </p:sp>
      <p:sp>
        <p:nvSpPr>
          <p:cNvPr name="Freeform 14" id="1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741211" y="2735807"/>
            <a:ext cx="14860639" cy="6787134"/>
          </a:xfrm>
          <a:prstGeom prst="rect">
            <a:avLst/>
          </a:prstGeom>
        </p:spPr>
        <p:txBody>
          <a:bodyPr anchor="t" rtlCol="false" tIns="0" lIns="0" bIns="0" rIns="0">
            <a:spAutoFit/>
          </a:bodyPr>
          <a:lstStyle/>
          <a:p>
            <a:pPr>
              <a:lnSpc>
                <a:spcPts val="3888"/>
              </a:lnSpc>
            </a:pPr>
          </a:p>
          <a:p>
            <a:pPr>
              <a:lnSpc>
                <a:spcPts val="3888"/>
              </a:lnSpc>
            </a:pPr>
            <a:r>
              <a:rPr lang="en-US" sz="2400">
                <a:solidFill>
                  <a:srgbClr val="FFFFFF"/>
                </a:solidFill>
                <a:latin typeface="Poppins Light"/>
              </a:rPr>
              <a:t>- Choosing the right color space is crucial for image processing, computer vision, and digital media.</a:t>
            </a:r>
          </a:p>
          <a:p>
            <a:pPr>
              <a:lnSpc>
                <a:spcPts val="3888"/>
              </a:lnSpc>
            </a:pPr>
            <a:r>
              <a:rPr lang="en-US" sz="2400">
                <a:solidFill>
                  <a:srgbClr val="FFFFFF"/>
                </a:solidFill>
                <a:latin typeface="Poppins Light"/>
              </a:rPr>
              <a:t>- Different color spaces offer unique advantages for specific tasks.</a:t>
            </a:r>
          </a:p>
          <a:p>
            <a:pPr>
              <a:lnSpc>
                <a:spcPts val="3888"/>
              </a:lnSpc>
            </a:pPr>
            <a:r>
              <a:rPr lang="en-US" sz="2400">
                <a:solidFill>
                  <a:srgbClr val="FFFFFF"/>
                </a:solidFill>
                <a:latin typeface="Poppins Light"/>
              </a:rPr>
              <a:t>- Factors such as color accuracy, computational efficiency, and applicability under varying lighting conditions influence the choice of color space.</a:t>
            </a:r>
          </a:p>
          <a:p>
            <a:pPr>
              <a:lnSpc>
                <a:spcPts val="3888"/>
              </a:lnSpc>
            </a:pPr>
            <a:r>
              <a:rPr lang="en-US" sz="2400">
                <a:solidFill>
                  <a:srgbClr val="FFFFFF"/>
                </a:solidFill>
                <a:latin typeface="Poppins Light"/>
              </a:rPr>
              <a:t>- Each color space must be carefully considered before use to achieve the desired outcomes.</a:t>
            </a:r>
          </a:p>
          <a:p>
            <a:pPr>
              <a:lnSpc>
                <a:spcPts val="3888"/>
              </a:lnSpc>
            </a:pPr>
          </a:p>
          <a:p>
            <a:pPr>
              <a:lnSpc>
                <a:spcPts val="3888"/>
              </a:lnSpc>
            </a:pPr>
            <a:r>
              <a:rPr lang="en-US" sz="2400">
                <a:solidFill>
                  <a:srgbClr val="FFFFFF"/>
                </a:solidFill>
                <a:latin typeface="Poppins Light"/>
              </a:rPr>
              <a:t>- Color space choice affects project success</a:t>
            </a:r>
          </a:p>
          <a:p>
            <a:pPr>
              <a:lnSpc>
                <a:spcPts val="3888"/>
              </a:lnSpc>
            </a:pPr>
            <a:r>
              <a:rPr lang="en-US" sz="2400">
                <a:solidFill>
                  <a:srgbClr val="FFFFFF"/>
                </a:solidFill>
                <a:latin typeface="Poppins Light"/>
              </a:rPr>
              <a:t>- Understanding strengths and limitations is crucial</a:t>
            </a:r>
          </a:p>
          <a:p>
            <a:pPr>
              <a:lnSpc>
                <a:spcPts val="3888"/>
              </a:lnSpc>
            </a:pPr>
            <a:r>
              <a:rPr lang="en-US" sz="2400">
                <a:solidFill>
                  <a:srgbClr val="FFFFFF"/>
                </a:solidFill>
                <a:latin typeface="Poppins Light"/>
              </a:rPr>
              <a:t>- Informed decisions enhance accuracy, efficiency, and visual appeal</a:t>
            </a:r>
          </a:p>
          <a:p>
            <a:pPr>
              <a:lnSpc>
                <a:spcPts val="3888"/>
              </a:lnSpc>
            </a:pPr>
            <a:r>
              <a:rPr lang="en-US" sz="2400">
                <a:solidFill>
                  <a:srgbClr val="FFFFFF"/>
                </a:solidFill>
                <a:latin typeface="Poppins Light"/>
              </a:rPr>
              <a:t>- Foundation step for achieving desired outcomes</a:t>
            </a:r>
          </a:p>
          <a:p>
            <a:pPr>
              <a:lnSpc>
                <a:spcPts val="3888"/>
              </a:lnSpc>
            </a:pPr>
            <a:r>
              <a:rPr lang="en-US" sz="2400">
                <a:solidFill>
                  <a:srgbClr val="FFFFFF"/>
                </a:solidFill>
                <a:latin typeface="Poppins Light"/>
              </a:rPr>
              <a:t>- Important for optimizing digital media, enhancing image processing algorithms, and ensuring color consistency across platforms.</a:t>
            </a:r>
          </a:p>
        </p:txBody>
      </p:sp>
      <p:sp>
        <p:nvSpPr>
          <p:cNvPr name="TextBox 3" id="3"/>
          <p:cNvSpPr txBox="true"/>
          <p:nvPr/>
        </p:nvSpPr>
        <p:spPr>
          <a:xfrm rot="0">
            <a:off x="741211" y="876902"/>
            <a:ext cx="16598375" cy="1110432"/>
          </a:xfrm>
          <a:prstGeom prst="rect">
            <a:avLst/>
          </a:prstGeom>
        </p:spPr>
        <p:txBody>
          <a:bodyPr anchor="t" rtlCol="false" tIns="0" lIns="0" bIns="0" rIns="0">
            <a:spAutoFit/>
          </a:bodyPr>
          <a:lstStyle/>
          <a:p>
            <a:pPr marL="0" indent="0" lvl="0">
              <a:lnSpc>
                <a:spcPts val="7490"/>
              </a:lnSpc>
              <a:spcBef>
                <a:spcPct val="0"/>
              </a:spcBef>
            </a:pPr>
            <a:r>
              <a:rPr lang="en-US" sz="10403">
                <a:solidFill>
                  <a:srgbClr val="6866E1"/>
                </a:solidFill>
                <a:latin typeface="Computer Says No"/>
              </a:rPr>
              <a:t>CHOOSING THE RIGHT COLOR SPACE</a:t>
            </a:r>
          </a:p>
        </p:txBody>
      </p:sp>
      <p:sp>
        <p:nvSpPr>
          <p:cNvPr name="Freeform 4" id="4"/>
          <p:cNvSpPr/>
          <p:nvPr/>
        </p:nvSpPr>
        <p:spPr>
          <a:xfrm flipH="false" flipV="false" rot="619963">
            <a:off x="14497677" y="713299"/>
            <a:ext cx="3864708" cy="5361445"/>
          </a:xfrm>
          <a:custGeom>
            <a:avLst/>
            <a:gdLst/>
            <a:ahLst/>
            <a:cxnLst/>
            <a:rect r="r" b="b" t="t" l="l"/>
            <a:pathLst>
              <a:path h="5361445" w="3864708">
                <a:moveTo>
                  <a:pt x="0" y="0"/>
                </a:moveTo>
                <a:lnTo>
                  <a:pt x="3864709" y="0"/>
                </a:lnTo>
                <a:lnTo>
                  <a:pt x="3864709" y="5361445"/>
                </a:lnTo>
                <a:lnTo>
                  <a:pt x="0" y="5361445"/>
                </a:lnTo>
                <a:lnTo>
                  <a:pt x="0" y="0"/>
                </a:lnTo>
                <a:close/>
              </a:path>
            </a:pathLst>
          </a:custGeom>
          <a:blipFill>
            <a:blip r:embed="rId3"/>
            <a:stretch>
              <a:fillRect l="0" t="0" r="0" b="0"/>
            </a:stretch>
          </a:blipFill>
        </p:spPr>
      </p:sp>
      <p:sp>
        <p:nvSpPr>
          <p:cNvPr name="Freeform 5" id="5"/>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Freeform 6" id="6"/>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TextBox 7" id="7"/>
          <p:cNvSpPr txBox="true"/>
          <p:nvPr/>
        </p:nvSpPr>
        <p:spPr>
          <a:xfrm rot="0">
            <a:off x="741211" y="2552292"/>
            <a:ext cx="10037372" cy="509905"/>
          </a:xfrm>
          <a:prstGeom prst="rect">
            <a:avLst/>
          </a:prstGeom>
        </p:spPr>
        <p:txBody>
          <a:bodyPr anchor="t" rtlCol="false" tIns="0" lIns="0" bIns="0" rIns="0">
            <a:spAutoFit/>
          </a:bodyPr>
          <a:lstStyle/>
          <a:p>
            <a:pPr>
              <a:lnSpc>
                <a:spcPts val="3919"/>
              </a:lnSpc>
            </a:pPr>
            <a:r>
              <a:rPr lang="en-US" sz="2799">
                <a:solidFill>
                  <a:srgbClr val="FFFFFF"/>
                </a:solidFill>
                <a:latin typeface="Poppins Medium"/>
              </a:rPr>
              <a:t>Importance of Selecting the Appropriate Color Space: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636129">
            <a:off x="2639642" y="3926881"/>
            <a:ext cx="7165743" cy="7953829"/>
          </a:xfrm>
          <a:custGeom>
            <a:avLst/>
            <a:gdLst/>
            <a:ahLst/>
            <a:cxnLst/>
            <a:rect r="r" b="b" t="t" l="l"/>
            <a:pathLst>
              <a:path h="7953829" w="7165743">
                <a:moveTo>
                  <a:pt x="0" y="0"/>
                </a:moveTo>
                <a:lnTo>
                  <a:pt x="7165742" y="0"/>
                </a:lnTo>
                <a:lnTo>
                  <a:pt x="7165742" y="7953829"/>
                </a:lnTo>
                <a:lnTo>
                  <a:pt x="0" y="7953829"/>
                </a:lnTo>
                <a:lnTo>
                  <a:pt x="0" y="0"/>
                </a:lnTo>
                <a:close/>
              </a:path>
            </a:pathLst>
          </a:custGeom>
          <a:blipFill>
            <a:blip r:embed="rId3"/>
            <a:stretch>
              <a:fillRect l="-717" t="0" r="-717" b="0"/>
            </a:stretch>
          </a:blipFill>
        </p:spPr>
      </p:sp>
      <p:sp>
        <p:nvSpPr>
          <p:cNvPr name="TextBox 3" id="3"/>
          <p:cNvSpPr txBox="true"/>
          <p:nvPr/>
        </p:nvSpPr>
        <p:spPr>
          <a:xfrm rot="0">
            <a:off x="917430" y="798871"/>
            <a:ext cx="8226570" cy="2536696"/>
          </a:xfrm>
          <a:prstGeom prst="rect">
            <a:avLst/>
          </a:prstGeom>
        </p:spPr>
        <p:txBody>
          <a:bodyPr anchor="t" rtlCol="false" tIns="0" lIns="0" bIns="0" rIns="0">
            <a:spAutoFit/>
          </a:bodyPr>
          <a:lstStyle/>
          <a:p>
            <a:pPr marL="0" indent="0" lvl="0">
              <a:lnSpc>
                <a:spcPts val="6335"/>
              </a:lnSpc>
              <a:spcBef>
                <a:spcPct val="0"/>
              </a:spcBef>
            </a:pPr>
            <a:r>
              <a:rPr lang="en-US" sz="8799">
                <a:solidFill>
                  <a:srgbClr val="6866E1"/>
                </a:solidFill>
                <a:latin typeface="Computer Says No"/>
              </a:rPr>
              <a:t>EXAMPLES OF WHY AND WHEN TO CHOOSE SPECIFIC COLOUR SPACES:</a:t>
            </a:r>
          </a:p>
        </p:txBody>
      </p:sp>
      <p:sp>
        <p:nvSpPr>
          <p:cNvPr name="Freeform 4" id="4"/>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5" id="5"/>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grpSp>
        <p:nvGrpSpPr>
          <p:cNvPr name="Group 6" id="6"/>
          <p:cNvGrpSpPr/>
          <p:nvPr/>
        </p:nvGrpSpPr>
        <p:grpSpPr>
          <a:xfrm rot="0">
            <a:off x="9989473" y="616569"/>
            <a:ext cx="11224752" cy="9053862"/>
            <a:chOff x="0" y="0"/>
            <a:chExt cx="14966336" cy="12071815"/>
          </a:xfrm>
        </p:grpSpPr>
        <p:sp>
          <p:nvSpPr>
            <p:cNvPr name="TextBox 7" id="7"/>
            <p:cNvSpPr txBox="true"/>
            <p:nvPr/>
          </p:nvSpPr>
          <p:spPr>
            <a:xfrm rot="0">
              <a:off x="0" y="1878908"/>
              <a:ext cx="14966336" cy="1846304"/>
            </a:xfrm>
            <a:prstGeom prst="rect">
              <a:avLst/>
            </a:prstGeom>
          </p:spPr>
          <p:txBody>
            <a:bodyPr anchor="t" rtlCol="false" tIns="0" lIns="0" bIns="0" rIns="0">
              <a:spAutoFit/>
            </a:bodyPr>
            <a:lstStyle/>
            <a:p>
              <a:pPr>
                <a:lnSpc>
                  <a:spcPts val="3785"/>
                </a:lnSpc>
              </a:pPr>
              <a:r>
                <a:rPr lang="en-US" sz="2336">
                  <a:solidFill>
                    <a:srgbClr val="FFFFFF"/>
                  </a:solidFill>
                  <a:latin typeface="Poppins Light"/>
                </a:rPr>
                <a:t>    - Standard for digital content</a:t>
              </a:r>
            </a:p>
            <a:p>
              <a:pPr>
                <a:lnSpc>
                  <a:spcPts val="3785"/>
                </a:lnSpc>
              </a:pPr>
              <a:r>
                <a:rPr lang="en-US" sz="2336">
                  <a:solidFill>
                    <a:srgbClr val="FFFFFF"/>
                  </a:solidFill>
                  <a:latin typeface="Poppins Light"/>
                </a:rPr>
                <a:t>    - Accurate color representation across devices</a:t>
              </a:r>
            </a:p>
            <a:p>
              <a:pPr>
                <a:lnSpc>
                  <a:spcPts val="3785"/>
                </a:lnSpc>
              </a:pPr>
              <a:r>
                <a:rPr lang="en-US" sz="2336">
                  <a:solidFill>
                    <a:srgbClr val="FFFFFF"/>
                  </a:solidFill>
                  <a:latin typeface="Poppins Light"/>
                </a:rPr>
                <a:t>    - Examples: web design, digital art</a:t>
              </a:r>
            </a:p>
          </p:txBody>
        </p:sp>
        <p:sp>
          <p:nvSpPr>
            <p:cNvPr name="TextBox 8" id="8"/>
            <p:cNvSpPr txBox="true"/>
            <p:nvPr/>
          </p:nvSpPr>
          <p:spPr>
            <a:xfrm rot="0">
              <a:off x="0" y="1200189"/>
              <a:ext cx="13976437" cy="529132"/>
            </a:xfrm>
            <a:prstGeom prst="rect">
              <a:avLst/>
            </a:prstGeom>
          </p:spPr>
          <p:txBody>
            <a:bodyPr anchor="t" rtlCol="false" tIns="0" lIns="0" bIns="0" rIns="0">
              <a:spAutoFit/>
            </a:bodyPr>
            <a:lstStyle/>
            <a:p>
              <a:pPr>
                <a:lnSpc>
                  <a:spcPts val="3271"/>
                </a:lnSpc>
              </a:pPr>
              <a:r>
                <a:rPr lang="en-US" sz="2336">
                  <a:solidFill>
                    <a:srgbClr val="FFFFFF"/>
                  </a:solidFill>
                  <a:latin typeface="Poppins Medium"/>
                </a:rPr>
                <a:t>Web and Digital Media:</a:t>
              </a:r>
            </a:p>
          </p:txBody>
        </p:sp>
        <p:sp>
          <p:nvSpPr>
            <p:cNvPr name="TextBox 9" id="9"/>
            <p:cNvSpPr txBox="true"/>
            <p:nvPr/>
          </p:nvSpPr>
          <p:spPr>
            <a:xfrm rot="0">
              <a:off x="0" y="5415063"/>
              <a:ext cx="13976437" cy="529132"/>
            </a:xfrm>
            <a:prstGeom prst="rect">
              <a:avLst/>
            </a:prstGeom>
          </p:spPr>
          <p:txBody>
            <a:bodyPr anchor="t" rtlCol="false" tIns="0" lIns="0" bIns="0" rIns="0">
              <a:spAutoFit/>
            </a:bodyPr>
            <a:lstStyle/>
            <a:p>
              <a:pPr>
                <a:lnSpc>
                  <a:spcPts val="3271"/>
                </a:lnSpc>
              </a:pPr>
              <a:r>
                <a:rPr lang="en-US" sz="2336">
                  <a:solidFill>
                    <a:srgbClr val="FFFFFF"/>
                  </a:solidFill>
                  <a:latin typeface="Poppins Medium"/>
                </a:rPr>
                <a:t>Image Processing and Computer Vision:</a:t>
              </a:r>
            </a:p>
          </p:txBody>
        </p:sp>
        <p:sp>
          <p:nvSpPr>
            <p:cNvPr name="TextBox 10" id="10"/>
            <p:cNvSpPr txBox="true"/>
            <p:nvPr/>
          </p:nvSpPr>
          <p:spPr>
            <a:xfrm rot="0">
              <a:off x="0" y="9546793"/>
              <a:ext cx="13976437" cy="529132"/>
            </a:xfrm>
            <a:prstGeom prst="rect">
              <a:avLst/>
            </a:prstGeom>
          </p:spPr>
          <p:txBody>
            <a:bodyPr anchor="t" rtlCol="false" tIns="0" lIns="0" bIns="0" rIns="0">
              <a:spAutoFit/>
            </a:bodyPr>
            <a:lstStyle/>
            <a:p>
              <a:pPr>
                <a:lnSpc>
                  <a:spcPts val="3271"/>
                </a:lnSpc>
              </a:pPr>
              <a:r>
                <a:rPr lang="en-US" sz="2336">
                  <a:solidFill>
                    <a:srgbClr val="FFFFFF"/>
                  </a:solidFill>
                  <a:latin typeface="Poppins Medium"/>
                </a:rPr>
                <a:t>Colour Correction and Material Matching:</a:t>
              </a:r>
            </a:p>
          </p:txBody>
        </p:sp>
        <p:sp>
          <p:nvSpPr>
            <p:cNvPr name="TextBox 11" id="11"/>
            <p:cNvSpPr txBox="true"/>
            <p:nvPr/>
          </p:nvSpPr>
          <p:spPr>
            <a:xfrm rot="0">
              <a:off x="0" y="6093782"/>
              <a:ext cx="14966336" cy="1846304"/>
            </a:xfrm>
            <a:prstGeom prst="rect">
              <a:avLst/>
            </a:prstGeom>
          </p:spPr>
          <p:txBody>
            <a:bodyPr anchor="t" rtlCol="false" tIns="0" lIns="0" bIns="0" rIns="0">
              <a:spAutoFit/>
            </a:bodyPr>
            <a:lstStyle/>
            <a:p>
              <a:pPr>
                <a:lnSpc>
                  <a:spcPts val="3785"/>
                </a:lnSpc>
              </a:pPr>
              <a:r>
                <a:rPr lang="en-US" sz="2336">
                  <a:solidFill>
                    <a:srgbClr val="FFFFFF"/>
                  </a:solidFill>
                  <a:latin typeface="Poppins Light"/>
                </a:rPr>
                <a:t>    - Useful for color segmentation and detection</a:t>
              </a:r>
            </a:p>
            <a:p>
              <a:pPr>
                <a:lnSpc>
                  <a:spcPts val="3785"/>
                </a:lnSpc>
              </a:pPr>
              <a:r>
                <a:rPr lang="en-US" sz="2336">
                  <a:solidFill>
                    <a:srgbClr val="FFFFFF"/>
                  </a:solidFill>
                  <a:latin typeface="Poppins Light"/>
                </a:rPr>
                <a:t>    - Less sensitive to lighting changes</a:t>
              </a:r>
            </a:p>
            <a:p>
              <a:pPr>
                <a:lnSpc>
                  <a:spcPts val="3785"/>
                </a:lnSpc>
              </a:pPr>
              <a:r>
                <a:rPr lang="en-US" sz="2336">
                  <a:solidFill>
                    <a:srgbClr val="FFFFFF"/>
                  </a:solidFill>
                  <a:latin typeface="Poppins Light"/>
                </a:rPr>
                <a:t>    - Examples: object tracking, feature detection</a:t>
              </a:r>
            </a:p>
          </p:txBody>
        </p:sp>
        <p:sp>
          <p:nvSpPr>
            <p:cNvPr name="TextBox 12" id="12"/>
            <p:cNvSpPr txBox="true"/>
            <p:nvPr/>
          </p:nvSpPr>
          <p:spPr>
            <a:xfrm rot="0">
              <a:off x="0" y="10225511"/>
              <a:ext cx="14966336" cy="1846304"/>
            </a:xfrm>
            <a:prstGeom prst="rect">
              <a:avLst/>
            </a:prstGeom>
          </p:spPr>
          <p:txBody>
            <a:bodyPr anchor="t" rtlCol="false" tIns="0" lIns="0" bIns="0" rIns="0">
              <a:spAutoFit/>
            </a:bodyPr>
            <a:lstStyle/>
            <a:p>
              <a:pPr>
                <a:lnSpc>
                  <a:spcPts val="3785"/>
                </a:lnSpc>
              </a:pPr>
              <a:r>
                <a:rPr lang="en-US" sz="2336">
                  <a:solidFill>
                    <a:srgbClr val="FFFFFF"/>
                  </a:solidFill>
                  <a:latin typeface="Poppins Light"/>
                </a:rPr>
                <a:t>    - Ideal for precise color matching and consistency</a:t>
              </a:r>
            </a:p>
            <a:p>
              <a:pPr>
                <a:lnSpc>
                  <a:spcPts val="3785"/>
                </a:lnSpc>
              </a:pPr>
              <a:r>
                <a:rPr lang="en-US" sz="2336">
                  <a:solidFill>
                    <a:srgbClr val="FFFFFF"/>
                  </a:solidFill>
                  <a:latin typeface="Poppins Light"/>
                </a:rPr>
                <a:t>    - Perceptually uniform and device-independent</a:t>
              </a:r>
            </a:p>
            <a:p>
              <a:pPr>
                <a:lnSpc>
                  <a:spcPts val="3785"/>
                </a:lnSpc>
              </a:pPr>
              <a:r>
                <a:rPr lang="en-US" sz="2336">
                  <a:solidFill>
                    <a:srgbClr val="FFFFFF"/>
                  </a:solidFill>
                  <a:latin typeface="Poppins Light"/>
                </a:rPr>
                <a:t>    - Examples: printing industry, product quality control</a:t>
              </a:r>
            </a:p>
          </p:txBody>
        </p:sp>
        <p:grpSp>
          <p:nvGrpSpPr>
            <p:cNvPr name="Group 13" id="13"/>
            <p:cNvGrpSpPr/>
            <p:nvPr/>
          </p:nvGrpSpPr>
          <p:grpSpPr>
            <a:xfrm rot="0">
              <a:off x="0" y="8340132"/>
              <a:ext cx="3431773" cy="1009449"/>
              <a:chOff x="0" y="0"/>
              <a:chExt cx="609226" cy="179203"/>
            </a:xfrm>
          </p:grpSpPr>
          <p:sp>
            <p:nvSpPr>
              <p:cNvPr name="Freeform 14" id="14"/>
              <p:cNvSpPr/>
              <p:nvPr/>
            </p:nvSpPr>
            <p:spPr>
              <a:xfrm flipH="false" flipV="false" rot="0">
                <a:off x="0" y="0"/>
                <a:ext cx="609226" cy="179203"/>
              </a:xfrm>
              <a:custGeom>
                <a:avLst/>
                <a:gdLst/>
                <a:ahLst/>
                <a:cxnLst/>
                <a:rect r="r" b="b" t="t" l="l"/>
                <a:pathLst>
                  <a:path h="179203" w="609226">
                    <a:moveTo>
                      <a:pt x="0" y="0"/>
                    </a:moveTo>
                    <a:lnTo>
                      <a:pt x="609226" y="0"/>
                    </a:lnTo>
                    <a:lnTo>
                      <a:pt x="609226" y="179203"/>
                    </a:lnTo>
                    <a:lnTo>
                      <a:pt x="0" y="179203"/>
                    </a:ln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0" y="-104775"/>
                <a:ext cx="609226" cy="283978"/>
              </a:xfrm>
              <a:prstGeom prst="rect">
                <a:avLst/>
              </a:prstGeom>
            </p:spPr>
            <p:txBody>
              <a:bodyPr anchor="ctr" rtlCol="false" tIns="50800" lIns="50800" bIns="50800" rIns="50800"/>
              <a:lstStyle/>
              <a:p>
                <a:pPr algn="ctr" marL="0" indent="0" lvl="1">
                  <a:lnSpc>
                    <a:spcPts val="3401"/>
                  </a:lnSpc>
                  <a:spcBef>
                    <a:spcPct val="0"/>
                  </a:spcBef>
                </a:pPr>
                <a:r>
                  <a:rPr lang="en-US" sz="2099">
                    <a:solidFill>
                      <a:srgbClr val="FFFFFF"/>
                    </a:solidFill>
                    <a:latin typeface="Poppins Light"/>
                  </a:rPr>
                  <a:t>LAB Color Space:</a:t>
                </a:r>
              </a:p>
            </p:txBody>
          </p:sp>
        </p:grpSp>
        <p:grpSp>
          <p:nvGrpSpPr>
            <p:cNvPr name="Group 16" id="16"/>
            <p:cNvGrpSpPr/>
            <p:nvPr/>
          </p:nvGrpSpPr>
          <p:grpSpPr>
            <a:xfrm rot="0">
              <a:off x="0" y="0"/>
              <a:ext cx="3744400" cy="1009449"/>
              <a:chOff x="0" y="0"/>
              <a:chExt cx="664725" cy="179203"/>
            </a:xfrm>
          </p:grpSpPr>
          <p:sp>
            <p:nvSpPr>
              <p:cNvPr name="Freeform 17" id="17"/>
              <p:cNvSpPr/>
              <p:nvPr/>
            </p:nvSpPr>
            <p:spPr>
              <a:xfrm flipH="false" flipV="false" rot="0">
                <a:off x="0" y="0"/>
                <a:ext cx="664725" cy="179203"/>
              </a:xfrm>
              <a:custGeom>
                <a:avLst/>
                <a:gdLst/>
                <a:ahLst/>
                <a:cxnLst/>
                <a:rect r="r" b="b" t="t" l="l"/>
                <a:pathLst>
                  <a:path h="179203" w="664725">
                    <a:moveTo>
                      <a:pt x="0" y="0"/>
                    </a:moveTo>
                    <a:lnTo>
                      <a:pt x="664725" y="0"/>
                    </a:lnTo>
                    <a:lnTo>
                      <a:pt x="664725" y="179203"/>
                    </a:lnTo>
                    <a:lnTo>
                      <a:pt x="0" y="179203"/>
                    </a:lnTo>
                    <a:close/>
                  </a:path>
                </a:pathLst>
              </a:custGeom>
              <a:solidFill>
                <a:srgbClr val="000000">
                  <a:alpha val="0"/>
                </a:srgbClr>
              </a:solidFill>
              <a:ln w="19050" cap="sq">
                <a:solidFill>
                  <a:srgbClr val="FFFFFF"/>
                </a:solidFill>
                <a:prstDash val="solid"/>
                <a:miter/>
              </a:ln>
            </p:spPr>
          </p:sp>
          <p:sp>
            <p:nvSpPr>
              <p:cNvPr name="TextBox 18" id="18"/>
              <p:cNvSpPr txBox="true"/>
              <p:nvPr/>
            </p:nvSpPr>
            <p:spPr>
              <a:xfrm>
                <a:off x="0" y="-104775"/>
                <a:ext cx="664725" cy="283978"/>
              </a:xfrm>
              <a:prstGeom prst="rect">
                <a:avLst/>
              </a:prstGeom>
            </p:spPr>
            <p:txBody>
              <a:bodyPr anchor="ctr" rtlCol="false" tIns="50800" lIns="50800" bIns="50800" rIns="50800"/>
              <a:lstStyle/>
              <a:p>
                <a:pPr algn="ctr" marL="0" indent="0" lvl="1">
                  <a:lnSpc>
                    <a:spcPts val="3401"/>
                  </a:lnSpc>
                  <a:spcBef>
                    <a:spcPct val="0"/>
                  </a:spcBef>
                </a:pPr>
                <a:r>
                  <a:rPr lang="en-US" sz="2099">
                    <a:solidFill>
                      <a:srgbClr val="FFFFFF"/>
                    </a:solidFill>
                    <a:latin typeface="Poppins Light"/>
                  </a:rPr>
                  <a:t>RGB Color Space:</a:t>
                </a:r>
              </a:p>
            </p:txBody>
          </p:sp>
        </p:grpSp>
        <p:grpSp>
          <p:nvGrpSpPr>
            <p:cNvPr name="Group 19" id="19"/>
            <p:cNvGrpSpPr/>
            <p:nvPr/>
          </p:nvGrpSpPr>
          <p:grpSpPr>
            <a:xfrm rot="0">
              <a:off x="0" y="4208402"/>
              <a:ext cx="3602297" cy="1009449"/>
              <a:chOff x="0" y="0"/>
              <a:chExt cx="639498" cy="179203"/>
            </a:xfrm>
          </p:grpSpPr>
          <p:sp>
            <p:nvSpPr>
              <p:cNvPr name="Freeform 20" id="20"/>
              <p:cNvSpPr/>
              <p:nvPr/>
            </p:nvSpPr>
            <p:spPr>
              <a:xfrm flipH="false" flipV="false" rot="0">
                <a:off x="0" y="0"/>
                <a:ext cx="639498" cy="179203"/>
              </a:xfrm>
              <a:custGeom>
                <a:avLst/>
                <a:gdLst/>
                <a:ahLst/>
                <a:cxnLst/>
                <a:rect r="r" b="b" t="t" l="l"/>
                <a:pathLst>
                  <a:path h="179203" w="639498">
                    <a:moveTo>
                      <a:pt x="0" y="0"/>
                    </a:moveTo>
                    <a:lnTo>
                      <a:pt x="639498" y="0"/>
                    </a:lnTo>
                    <a:lnTo>
                      <a:pt x="639498" y="179203"/>
                    </a:lnTo>
                    <a:lnTo>
                      <a:pt x="0" y="179203"/>
                    </a:lnTo>
                    <a:close/>
                  </a:path>
                </a:pathLst>
              </a:custGeom>
              <a:solidFill>
                <a:srgbClr val="000000">
                  <a:alpha val="0"/>
                </a:srgbClr>
              </a:solidFill>
              <a:ln w="19050" cap="sq">
                <a:solidFill>
                  <a:srgbClr val="FFFFFF"/>
                </a:solidFill>
                <a:prstDash val="solid"/>
                <a:miter/>
              </a:ln>
            </p:spPr>
          </p:sp>
          <p:sp>
            <p:nvSpPr>
              <p:cNvPr name="TextBox 21" id="21"/>
              <p:cNvSpPr txBox="true"/>
              <p:nvPr/>
            </p:nvSpPr>
            <p:spPr>
              <a:xfrm>
                <a:off x="0" y="-104775"/>
                <a:ext cx="639498" cy="283978"/>
              </a:xfrm>
              <a:prstGeom prst="rect">
                <a:avLst/>
              </a:prstGeom>
            </p:spPr>
            <p:txBody>
              <a:bodyPr anchor="ctr" rtlCol="false" tIns="50800" lIns="50800" bIns="50800" rIns="50800"/>
              <a:lstStyle/>
              <a:p>
                <a:pPr algn="ctr" marL="0" indent="0" lvl="1">
                  <a:lnSpc>
                    <a:spcPts val="3401"/>
                  </a:lnSpc>
                  <a:spcBef>
                    <a:spcPct val="0"/>
                  </a:spcBef>
                </a:pPr>
                <a:r>
                  <a:rPr lang="en-US" sz="2099">
                    <a:solidFill>
                      <a:srgbClr val="FFFFFF"/>
                    </a:solidFill>
                    <a:latin typeface="Poppins Light"/>
                  </a:rPr>
                  <a:t>HSV Color Space:</a:t>
                </a:r>
              </a:p>
            </p:txBody>
          </p:sp>
        </p:grpSp>
      </p:grpSp>
      <p:sp>
        <p:nvSpPr>
          <p:cNvPr name="TextBox 22" id="22"/>
          <p:cNvSpPr txBox="true"/>
          <p:nvPr/>
        </p:nvSpPr>
        <p:spPr>
          <a:xfrm rot="0">
            <a:off x="446109" y="7033667"/>
            <a:ext cx="2617358" cy="1263015"/>
          </a:xfrm>
          <a:prstGeom prst="rect">
            <a:avLst/>
          </a:prstGeom>
        </p:spPr>
        <p:txBody>
          <a:bodyPr anchor="t" rtlCol="false" tIns="0" lIns="0" bIns="0" rIns="0">
            <a:spAutoFit/>
          </a:bodyPr>
          <a:lstStyle/>
          <a:p>
            <a:pPr>
              <a:lnSpc>
                <a:spcPts val="3359"/>
              </a:lnSpc>
            </a:pPr>
            <a:r>
              <a:rPr lang="en-US" sz="2400">
                <a:solidFill>
                  <a:srgbClr val="FFFFFF"/>
                </a:solidFill>
                <a:latin typeface="Poppins Medium"/>
              </a:rPr>
              <a:t>Considerations for Choosing a Colour Space:</a:t>
            </a:r>
          </a:p>
        </p:txBody>
      </p:sp>
      <p:sp>
        <p:nvSpPr>
          <p:cNvPr name="TextBox 23" id="23"/>
          <p:cNvSpPr txBox="true"/>
          <p:nvPr/>
        </p:nvSpPr>
        <p:spPr>
          <a:xfrm rot="0">
            <a:off x="603375" y="7240990"/>
            <a:ext cx="2731452" cy="2429441"/>
          </a:xfrm>
          <a:prstGeom prst="rect">
            <a:avLst/>
          </a:prstGeom>
        </p:spPr>
        <p:txBody>
          <a:bodyPr anchor="t" rtlCol="false" tIns="0" lIns="0" bIns="0" rIns="0">
            <a:spAutoFit/>
          </a:bodyPr>
          <a:lstStyle/>
          <a:p>
            <a:pPr>
              <a:lnSpc>
                <a:spcPts val="3215"/>
              </a:lnSpc>
            </a:pPr>
          </a:p>
          <a:p>
            <a:pPr>
              <a:lnSpc>
                <a:spcPts val="3215"/>
              </a:lnSpc>
            </a:pPr>
          </a:p>
          <a:p>
            <a:pPr>
              <a:lnSpc>
                <a:spcPts val="3215"/>
              </a:lnSpc>
            </a:pPr>
          </a:p>
          <a:p>
            <a:pPr>
              <a:lnSpc>
                <a:spcPts val="3215"/>
              </a:lnSpc>
            </a:pPr>
            <a:r>
              <a:rPr lang="en-US" sz="1984">
                <a:solidFill>
                  <a:srgbClr val="FFFFFF"/>
                </a:solidFill>
                <a:latin typeface="Poppins Light"/>
              </a:rPr>
              <a:t>- Task Requirements</a:t>
            </a:r>
          </a:p>
          <a:p>
            <a:pPr>
              <a:lnSpc>
                <a:spcPts val="3215"/>
              </a:lnSpc>
            </a:pPr>
            <a:r>
              <a:rPr lang="en-US" sz="1984">
                <a:solidFill>
                  <a:srgbClr val="FFFFFF"/>
                </a:solidFill>
                <a:latin typeface="Poppins Light"/>
              </a:rPr>
              <a:t>- Lighting Conditions</a:t>
            </a:r>
          </a:p>
          <a:p>
            <a:pPr>
              <a:lnSpc>
                <a:spcPts val="3215"/>
              </a:lnSpc>
            </a:pPr>
            <a:r>
              <a:rPr lang="en-US" sz="1984">
                <a:solidFill>
                  <a:srgbClr val="FFFFFF"/>
                </a:solidFill>
                <a:latin typeface="Poppins Light"/>
              </a:rPr>
              <a:t>- Human Perception</a:t>
            </a:r>
          </a:p>
        </p:txBody>
      </p:sp>
      <p:sp>
        <p:nvSpPr>
          <p:cNvPr name="Freeform 24" id="24"/>
          <p:cNvSpPr/>
          <p:nvPr/>
        </p:nvSpPr>
        <p:spPr>
          <a:xfrm flipH="false" flipV="false" rot="780425">
            <a:off x="-697818" y="3824082"/>
            <a:ext cx="4568424" cy="1995245"/>
          </a:xfrm>
          <a:custGeom>
            <a:avLst/>
            <a:gdLst/>
            <a:ahLst/>
            <a:cxnLst/>
            <a:rect r="r" b="b" t="t" l="l"/>
            <a:pathLst>
              <a:path h="1995245" w="4568424">
                <a:moveTo>
                  <a:pt x="0" y="0"/>
                </a:moveTo>
                <a:lnTo>
                  <a:pt x="4568424" y="0"/>
                </a:lnTo>
                <a:lnTo>
                  <a:pt x="4568424" y="1995245"/>
                </a:lnTo>
                <a:lnTo>
                  <a:pt x="0" y="1995245"/>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4" id="4"/>
          <p:cNvSpPr txBox="true"/>
          <p:nvPr/>
        </p:nvSpPr>
        <p:spPr>
          <a:xfrm rot="0">
            <a:off x="1028700" y="691243"/>
            <a:ext cx="13648973" cy="2053211"/>
          </a:xfrm>
          <a:prstGeom prst="rect">
            <a:avLst/>
          </a:prstGeom>
        </p:spPr>
        <p:txBody>
          <a:bodyPr anchor="t" rtlCol="false" tIns="0" lIns="0" bIns="0" rIns="0">
            <a:spAutoFit/>
          </a:bodyPr>
          <a:lstStyle/>
          <a:p>
            <a:pPr marL="0" indent="0" lvl="0">
              <a:lnSpc>
                <a:spcPts val="7488"/>
              </a:lnSpc>
              <a:spcBef>
                <a:spcPct val="0"/>
              </a:spcBef>
            </a:pPr>
            <a:r>
              <a:rPr lang="en-US" sz="10400">
                <a:solidFill>
                  <a:srgbClr val="6866E1"/>
                </a:solidFill>
                <a:latin typeface="Computer Says No"/>
              </a:rPr>
              <a:t>OPENCV FUNCTIONS FOR COLOR SPACE CONVERSION</a:t>
            </a:r>
          </a:p>
        </p:txBody>
      </p:sp>
      <p:sp>
        <p:nvSpPr>
          <p:cNvPr name="TextBox 5" id="5"/>
          <p:cNvSpPr txBox="true"/>
          <p:nvPr/>
        </p:nvSpPr>
        <p:spPr>
          <a:xfrm rot="0">
            <a:off x="1028700" y="2762020"/>
            <a:ext cx="16230600" cy="67871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OpenCV offers a range of functions for color space conversion.</a:t>
            </a:r>
          </a:p>
          <a:p>
            <a:pPr>
              <a:lnSpc>
                <a:spcPts val="3888"/>
              </a:lnSpc>
            </a:pPr>
            <a:r>
              <a:rPr lang="en-US" sz="2400">
                <a:solidFill>
                  <a:srgbClr val="FFFFFF"/>
                </a:solidFill>
                <a:latin typeface="Poppins Light"/>
              </a:rPr>
              <a:t>- cv2.cvtColor() is a key function for transitioning between color spaces.</a:t>
            </a:r>
          </a:p>
          <a:p>
            <a:pPr>
              <a:lnSpc>
                <a:spcPts val="3888"/>
              </a:lnSpc>
            </a:pPr>
            <a:r>
              <a:rPr lang="en-US" sz="2400">
                <a:solidFill>
                  <a:srgbClr val="FFFFFF"/>
                </a:solidFill>
                <a:latin typeface="Poppins Light"/>
              </a:rPr>
              <a:t>- Color space conversion is essential for image processing, computer vision, and digital arts.</a:t>
            </a:r>
          </a:p>
          <a:p>
            <a:pPr>
              <a:lnSpc>
                <a:spcPts val="3888"/>
              </a:lnSpc>
            </a:pPr>
            <a:r>
              <a:rPr lang="en-US" sz="2400">
                <a:solidFill>
                  <a:srgbClr val="FFFFFF"/>
                </a:solidFill>
                <a:latin typeface="Poppins Light"/>
              </a:rPr>
              <a:t>- It allows for easy manipulation of color properties.</a:t>
            </a:r>
          </a:p>
          <a:p>
            <a:pPr>
              <a:lnSpc>
                <a:spcPts val="3888"/>
              </a:lnSpc>
            </a:pPr>
            <a:r>
              <a:rPr lang="en-US" sz="2400">
                <a:solidFill>
                  <a:srgbClr val="FFFFFF"/>
                </a:solidFill>
                <a:latin typeface="Poppins Light"/>
              </a:rPr>
              <a:t>- This functionality is useful for various applications.</a:t>
            </a:r>
          </a:p>
          <a:p>
            <a:pPr>
              <a:lnSpc>
                <a:spcPts val="3888"/>
              </a:lnSpc>
            </a:pPr>
          </a:p>
          <a:p>
            <a:pPr>
              <a:lnSpc>
                <a:spcPts val="3888"/>
              </a:lnSpc>
            </a:pPr>
            <a:r>
              <a:rPr lang="en-US" sz="2400">
                <a:solidFill>
                  <a:srgbClr val="FFFFFF"/>
                </a:solidFill>
                <a:latin typeface="Poppins Light"/>
              </a:rPr>
              <a:t>- OpenCV's color space conversion functions are crucial for advanced image processing and computer vision applications</a:t>
            </a:r>
          </a:p>
          <a:p>
            <a:pPr>
              <a:lnSpc>
                <a:spcPts val="3888"/>
              </a:lnSpc>
            </a:pPr>
            <a:r>
              <a:rPr lang="en-US" sz="2400">
                <a:solidFill>
                  <a:srgbClr val="FFFFFF"/>
                </a:solidFill>
                <a:latin typeface="Poppins Light"/>
              </a:rPr>
              <a:t>- Developers can leverage these tools to implement color-based functionalities</a:t>
            </a:r>
          </a:p>
          <a:p>
            <a:pPr>
              <a:lnSpc>
                <a:spcPts val="3888"/>
              </a:lnSpc>
            </a:pPr>
            <a:r>
              <a:rPr lang="en-US" sz="2400">
                <a:solidFill>
                  <a:srgbClr val="FFFFFF"/>
                </a:solidFill>
                <a:latin typeface="Poppins Light"/>
              </a:rPr>
              <a:t>- These functionalities include enhancing image aesthetics and improving object detection algorithms</a:t>
            </a:r>
          </a:p>
          <a:p>
            <a:pPr>
              <a:lnSpc>
                <a:spcPts val="3888"/>
              </a:lnSpc>
            </a:pPr>
            <a:r>
              <a:rPr lang="en-US" sz="2400">
                <a:solidFill>
                  <a:srgbClr val="FFFFFF"/>
                </a:solidFill>
                <a:latin typeface="Poppins Light"/>
              </a:rPr>
              <a:t>- OpenCV provides a robust and straightforward approach to managing color spaces</a:t>
            </a:r>
          </a:p>
          <a:p>
            <a:pPr>
              <a:lnSpc>
                <a:spcPts val="3888"/>
              </a:lnSpc>
            </a:pPr>
            <a:r>
              <a:rPr lang="en-US" sz="2400">
                <a:solidFill>
                  <a:srgbClr val="FFFFFF"/>
                </a:solidFill>
                <a:latin typeface="Poppins Light"/>
              </a:rPr>
              <a:t>- It can be used to adjust colors for visual appeal, ensure color consistency across different media, and facilitate the detection and tracking of objects</a:t>
            </a:r>
          </a:p>
          <a:p>
            <a:pPr>
              <a:lnSpc>
                <a:spcPts val="3888"/>
              </a:lnSpc>
            </a:pPr>
          </a:p>
        </p:txBody>
      </p:sp>
      <p:sp>
        <p:nvSpPr>
          <p:cNvPr name="Freeform 6" id="6"/>
          <p:cNvSpPr/>
          <p:nvPr/>
        </p:nvSpPr>
        <p:spPr>
          <a:xfrm flipH="false" flipV="false" rot="981723">
            <a:off x="14677673" y="398821"/>
            <a:ext cx="4381642" cy="3685256"/>
          </a:xfrm>
          <a:custGeom>
            <a:avLst/>
            <a:gdLst/>
            <a:ahLst/>
            <a:cxnLst/>
            <a:rect r="r" b="b" t="t" l="l"/>
            <a:pathLst>
              <a:path h="3685256" w="4381642">
                <a:moveTo>
                  <a:pt x="0" y="0"/>
                </a:moveTo>
                <a:lnTo>
                  <a:pt x="4381643" y="0"/>
                </a:lnTo>
                <a:lnTo>
                  <a:pt x="4381643" y="3685255"/>
                </a:lnTo>
                <a:lnTo>
                  <a:pt x="0" y="3685255"/>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41904" y="1544303"/>
            <a:ext cx="14454868" cy="77586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1. RGB to HSV conversion:</a:t>
            </a:r>
          </a:p>
          <a:p>
            <a:pPr>
              <a:lnSpc>
                <a:spcPts val="3888"/>
              </a:lnSpc>
            </a:pPr>
            <a:r>
              <a:rPr lang="en-US" sz="2400">
                <a:solidFill>
                  <a:srgbClr val="FFFFFF"/>
                </a:solidFill>
                <a:latin typeface="Poppins Light"/>
              </a:rPr>
              <a:t>        - Real-time object tracking</a:t>
            </a:r>
          </a:p>
          <a:p>
            <a:pPr>
              <a:lnSpc>
                <a:spcPts val="3888"/>
              </a:lnSpc>
            </a:pPr>
            <a:r>
              <a:rPr lang="en-US" sz="2400">
                <a:solidFill>
                  <a:srgbClr val="FFFFFF"/>
                </a:solidFill>
                <a:latin typeface="Poppins Light"/>
              </a:rPr>
              <a:t>            - Augmented reality apps</a:t>
            </a:r>
          </a:p>
          <a:p>
            <a:pPr>
              <a:lnSpc>
                <a:spcPts val="3888"/>
              </a:lnSpc>
            </a:pPr>
            <a:r>
              <a:rPr lang="en-US" sz="2400">
                <a:solidFill>
                  <a:srgbClr val="FFFFFF"/>
                </a:solidFill>
                <a:latin typeface="Poppins Light"/>
              </a:rPr>
              <a:t>            - Surveillance systems</a:t>
            </a:r>
          </a:p>
          <a:p>
            <a:pPr>
              <a:lnSpc>
                <a:spcPts val="3888"/>
              </a:lnSpc>
            </a:pPr>
            <a:r>
              <a:rPr lang="en-US" sz="2400">
                <a:solidFill>
                  <a:srgbClr val="FFFFFF"/>
                </a:solidFill>
                <a:latin typeface="Poppins Light"/>
              </a:rPr>
              <a:t>    2. RGB to LAB conversion:</a:t>
            </a:r>
          </a:p>
          <a:p>
            <a:pPr>
              <a:lnSpc>
                <a:spcPts val="3888"/>
              </a:lnSpc>
            </a:pPr>
            <a:r>
              <a:rPr lang="en-US" sz="2400">
                <a:solidFill>
                  <a:srgbClr val="FFFFFF"/>
                </a:solidFill>
                <a:latin typeface="Poppins Light"/>
              </a:rPr>
              <a:t>        - Color correction and enhancement</a:t>
            </a:r>
          </a:p>
          <a:p>
            <a:pPr>
              <a:lnSpc>
                <a:spcPts val="3888"/>
              </a:lnSpc>
            </a:pPr>
            <a:r>
              <a:rPr lang="en-US" sz="2400">
                <a:solidFill>
                  <a:srgbClr val="FFFFFF"/>
                </a:solidFill>
                <a:latin typeface="Poppins Light"/>
              </a:rPr>
              <a:t>            - Professional photography editing</a:t>
            </a:r>
          </a:p>
          <a:p>
            <a:pPr>
              <a:lnSpc>
                <a:spcPts val="3888"/>
              </a:lnSpc>
            </a:pPr>
            <a:r>
              <a:rPr lang="en-US" sz="2400">
                <a:solidFill>
                  <a:srgbClr val="FFFFFF"/>
                </a:solidFill>
                <a:latin typeface="Poppins Light"/>
              </a:rPr>
              <a:t>            - Graphic design</a:t>
            </a:r>
          </a:p>
          <a:p>
            <a:pPr>
              <a:lnSpc>
                <a:spcPts val="3888"/>
              </a:lnSpc>
            </a:pPr>
            <a:r>
              <a:rPr lang="en-US" sz="2400">
                <a:solidFill>
                  <a:srgbClr val="FFFFFF"/>
                </a:solidFill>
                <a:latin typeface="Poppins Light"/>
              </a:rPr>
              <a:t>    3. HSV to RGB conversion:</a:t>
            </a:r>
          </a:p>
          <a:p>
            <a:pPr>
              <a:lnSpc>
                <a:spcPts val="3888"/>
              </a:lnSpc>
            </a:pPr>
            <a:r>
              <a:rPr lang="en-US" sz="2400">
                <a:solidFill>
                  <a:srgbClr val="FFFFFF"/>
                </a:solidFill>
                <a:latin typeface="Poppins Light"/>
              </a:rPr>
              <a:t>        - User interface design</a:t>
            </a:r>
          </a:p>
          <a:p>
            <a:pPr>
              <a:lnSpc>
                <a:spcPts val="3888"/>
              </a:lnSpc>
            </a:pPr>
            <a:r>
              <a:rPr lang="en-US" sz="2400">
                <a:solidFill>
                  <a:srgbClr val="FFFFFF"/>
                </a:solidFill>
                <a:latin typeface="Poppins Light"/>
              </a:rPr>
              <a:t>            - Dynamic data visualizations</a:t>
            </a:r>
          </a:p>
          <a:p>
            <a:pPr>
              <a:lnSpc>
                <a:spcPts val="3888"/>
              </a:lnSpc>
            </a:pPr>
            <a:r>
              <a:rPr lang="en-US" sz="2400">
                <a:solidFill>
                  <a:srgbClr val="FFFFFF"/>
                </a:solidFill>
                <a:latin typeface="Poppins Light"/>
              </a:rPr>
              <a:t>            - Customizable themes</a:t>
            </a:r>
          </a:p>
          <a:p>
            <a:pPr>
              <a:lnSpc>
                <a:spcPts val="3888"/>
              </a:lnSpc>
            </a:pPr>
            <a:r>
              <a:rPr lang="en-US" sz="2400">
                <a:solidFill>
                  <a:srgbClr val="FFFFFF"/>
                </a:solidFill>
                <a:latin typeface="Poppins Light"/>
              </a:rPr>
              <a:t>- Functionality of `cv2.cvtColor()` in OpenCV:</a:t>
            </a:r>
          </a:p>
          <a:p>
            <a:pPr>
              <a:lnSpc>
                <a:spcPts val="3888"/>
              </a:lnSpc>
            </a:pPr>
            <a:r>
              <a:rPr lang="en-US" sz="2400">
                <a:solidFill>
                  <a:srgbClr val="FFFFFF"/>
                </a:solidFill>
                <a:latin typeface="Poppins Light"/>
              </a:rPr>
              <a:t>    - Takes 2 arguments: source image and conversion code</a:t>
            </a:r>
          </a:p>
          <a:p>
            <a:pPr>
              <a:lnSpc>
                <a:spcPts val="3888"/>
              </a:lnSpc>
            </a:pPr>
            <a:r>
              <a:rPr lang="en-US" sz="2400">
                <a:solidFill>
                  <a:srgbClr val="FFFFFF"/>
                </a:solidFill>
                <a:latin typeface="Poppins Light"/>
              </a:rPr>
              <a:t>    - Conversion code specifies type of color space conversion</a:t>
            </a:r>
          </a:p>
          <a:p>
            <a:pPr>
              <a:lnSpc>
                <a:spcPts val="3888"/>
              </a:lnSpc>
            </a:pPr>
            <a:r>
              <a:rPr lang="en-US" sz="2400">
                <a:solidFill>
                  <a:srgbClr val="FFFFFF"/>
                </a:solidFill>
                <a:latin typeface="Poppins Light"/>
              </a:rPr>
              <a:t>    - Simple to implement for developers, while hiding complex mathematical transformations</a:t>
            </a:r>
          </a:p>
        </p:txBody>
      </p:sp>
      <p:sp>
        <p:nvSpPr>
          <p:cNvPr name="TextBox 3" id="3"/>
          <p:cNvSpPr txBox="true"/>
          <p:nvPr/>
        </p:nvSpPr>
        <p:spPr>
          <a:xfrm rot="0">
            <a:off x="1028700" y="691243"/>
            <a:ext cx="17259300" cy="1110236"/>
          </a:xfrm>
          <a:prstGeom prst="rect">
            <a:avLst/>
          </a:prstGeom>
        </p:spPr>
        <p:txBody>
          <a:bodyPr anchor="t" rtlCol="false" tIns="0" lIns="0" bIns="0" rIns="0">
            <a:spAutoFit/>
          </a:bodyPr>
          <a:lstStyle/>
          <a:p>
            <a:pPr marL="0" indent="0" lvl="0">
              <a:lnSpc>
                <a:spcPts val="7488"/>
              </a:lnSpc>
              <a:spcBef>
                <a:spcPct val="0"/>
              </a:spcBef>
            </a:pPr>
            <a:r>
              <a:rPr lang="en-US" sz="10400">
                <a:solidFill>
                  <a:srgbClr val="6866E1"/>
                </a:solidFill>
                <a:latin typeface="Computer Says No"/>
              </a:rPr>
              <a:t>OPENCV COLOR SPACE CONVERSION EXAMPLES:</a:t>
            </a:r>
          </a:p>
        </p:txBody>
      </p:sp>
      <p:sp>
        <p:nvSpPr>
          <p:cNvPr name="Freeform 4" id="4"/>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5" id="5"/>
          <p:cNvSpPr/>
          <p:nvPr/>
        </p:nvSpPr>
        <p:spPr>
          <a:xfrm flipH="false" flipV="false" rot="70095">
            <a:off x="8177401" y="1872083"/>
            <a:ext cx="6988253" cy="6111612"/>
          </a:xfrm>
          <a:custGeom>
            <a:avLst/>
            <a:gdLst/>
            <a:ahLst/>
            <a:cxnLst/>
            <a:rect r="r" b="b" t="t" l="l"/>
            <a:pathLst>
              <a:path h="6111612" w="6988253">
                <a:moveTo>
                  <a:pt x="0" y="0"/>
                </a:moveTo>
                <a:lnTo>
                  <a:pt x="6988253" y="0"/>
                </a:lnTo>
                <a:lnTo>
                  <a:pt x="6988253" y="6111613"/>
                </a:lnTo>
                <a:lnTo>
                  <a:pt x="0" y="6111613"/>
                </a:lnTo>
                <a:lnTo>
                  <a:pt x="0" y="0"/>
                </a:lnTo>
                <a:close/>
              </a:path>
            </a:pathLst>
          </a:custGeom>
          <a:blipFill>
            <a:blip r:embed="rId4"/>
            <a:stretch>
              <a:fillRect l="0" t="0" r="0" b="0"/>
            </a:stretch>
          </a:blipFill>
        </p:spPr>
      </p:sp>
      <p:sp>
        <p:nvSpPr>
          <p:cNvPr name="Freeform 6" id="6"/>
          <p:cNvSpPr/>
          <p:nvPr/>
        </p:nvSpPr>
        <p:spPr>
          <a:xfrm flipH="false" flipV="false" rot="-2148731">
            <a:off x="13276004" y="2627170"/>
            <a:ext cx="7551628" cy="6462190"/>
          </a:xfrm>
          <a:custGeom>
            <a:avLst/>
            <a:gdLst/>
            <a:ahLst/>
            <a:cxnLst/>
            <a:rect r="r" b="b" t="t" l="l"/>
            <a:pathLst>
              <a:path h="6462190" w="7551628">
                <a:moveTo>
                  <a:pt x="0" y="0"/>
                </a:moveTo>
                <a:lnTo>
                  <a:pt x="7551628" y="0"/>
                </a:lnTo>
                <a:lnTo>
                  <a:pt x="7551628" y="6462190"/>
                </a:lnTo>
                <a:lnTo>
                  <a:pt x="0" y="6462190"/>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6"/>
            <a:stretch>
              <a:fillRect l="0" t="0" r="0" b="0"/>
            </a:stretch>
          </a:blipFill>
        </p:spPr>
      </p:sp>
      <p:sp>
        <p:nvSpPr>
          <p:cNvPr name="Freeform 8" id="8"/>
          <p:cNvSpPr/>
          <p:nvPr/>
        </p:nvSpPr>
        <p:spPr>
          <a:xfrm flipH="false" flipV="false" rot="-1043551">
            <a:off x="14660058" y="-345168"/>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7"/>
            <a:stretch>
              <a:fillRect l="0" t="0" r="0" b="0"/>
            </a:stretch>
          </a:blipFill>
        </p:spPr>
      </p:sp>
      <p:sp>
        <p:nvSpPr>
          <p:cNvPr name="TextBox 9" id="9"/>
          <p:cNvSpPr txBox="true"/>
          <p:nvPr/>
        </p:nvSpPr>
        <p:spPr>
          <a:xfrm rot="0">
            <a:off x="5593503" y="826705"/>
            <a:ext cx="6869918"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UNDERSTANDING COLOR SPACES:</a:t>
            </a:r>
          </a:p>
        </p:txBody>
      </p:sp>
      <p:sp>
        <p:nvSpPr>
          <p:cNvPr name="TextBox 10" id="10"/>
          <p:cNvSpPr txBox="true"/>
          <p:nvPr/>
        </p:nvSpPr>
        <p:spPr>
          <a:xfrm rot="0">
            <a:off x="6837008" y="1430799"/>
            <a:ext cx="8777551" cy="170726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 Color spaces provide a framework for encoding color in images</a:t>
            </a:r>
          </a:p>
          <a:p>
            <a:pPr>
              <a:lnSpc>
                <a:spcPts val="3402"/>
              </a:lnSpc>
            </a:pPr>
            <a:r>
              <a:rPr lang="en-US" sz="2100">
                <a:solidFill>
                  <a:srgbClr val="FFFFFF"/>
                </a:solidFill>
                <a:latin typeface="Poppins Light"/>
              </a:rPr>
              <a:t>   - RGB is crucial for digital displays and photography</a:t>
            </a:r>
          </a:p>
          <a:p>
            <a:pPr>
              <a:lnSpc>
                <a:spcPts val="3402"/>
              </a:lnSpc>
            </a:pPr>
            <a:r>
              <a:rPr lang="en-US" sz="2100">
                <a:solidFill>
                  <a:srgbClr val="FFFFFF"/>
                </a:solidFill>
                <a:latin typeface="Poppins Light"/>
              </a:rPr>
              <a:t>   - HSV and LAB are invaluable for color manipulation and analysis</a:t>
            </a:r>
          </a:p>
        </p:txBody>
      </p:sp>
      <p:sp>
        <p:nvSpPr>
          <p:cNvPr name="TextBox 11" id="11"/>
          <p:cNvSpPr txBox="true"/>
          <p:nvPr/>
        </p:nvSpPr>
        <p:spPr>
          <a:xfrm rot="0">
            <a:off x="7868443" y="3714201"/>
            <a:ext cx="9341699" cy="1230557"/>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IMPORTANCE OF COLOR SPACES IN IMAGE PROCESSING AND COMPUTER VISION:</a:t>
            </a:r>
          </a:p>
        </p:txBody>
      </p:sp>
      <p:sp>
        <p:nvSpPr>
          <p:cNvPr name="TextBox 12" id="12"/>
          <p:cNvSpPr txBox="true"/>
          <p:nvPr/>
        </p:nvSpPr>
        <p:spPr>
          <a:xfrm rot="0">
            <a:off x="8315773" y="4839982"/>
            <a:ext cx="7574307" cy="256451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 Choice of color space impacts effectiveness of image processing tasks</a:t>
            </a:r>
          </a:p>
          <a:p>
            <a:pPr>
              <a:lnSpc>
                <a:spcPts val="3402"/>
              </a:lnSpc>
            </a:pPr>
            <a:r>
              <a:rPr lang="en-US" sz="2100">
                <a:solidFill>
                  <a:srgbClr val="FFFFFF"/>
                </a:solidFill>
                <a:latin typeface="Poppins Light"/>
              </a:rPr>
              <a:t>   - HSV is popular for object tracking under varying lighting conditions</a:t>
            </a:r>
          </a:p>
          <a:p>
            <a:pPr>
              <a:lnSpc>
                <a:spcPts val="3402"/>
              </a:lnSpc>
            </a:pPr>
            <a:r>
              <a:rPr lang="en-US" sz="2100">
                <a:solidFill>
                  <a:srgbClr val="FFFFFF"/>
                </a:solidFill>
                <a:latin typeface="Poppins Light"/>
              </a:rPr>
              <a:t>   - LAB is preferred for tasks requiring high color accuracy and consistency</a:t>
            </a:r>
          </a:p>
        </p:txBody>
      </p:sp>
      <p:sp>
        <p:nvSpPr>
          <p:cNvPr name="TextBox 13" id="13"/>
          <p:cNvSpPr txBox="true"/>
          <p:nvPr/>
        </p:nvSpPr>
        <p:spPr>
          <a:xfrm rot="0">
            <a:off x="6429153" y="7839367"/>
            <a:ext cx="9259439"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HOW OPENCV HANDLES COLOR SPACES:</a:t>
            </a:r>
          </a:p>
        </p:txBody>
      </p:sp>
      <p:sp>
        <p:nvSpPr>
          <p:cNvPr name="TextBox 14" id="14"/>
          <p:cNvSpPr txBox="true"/>
          <p:nvPr/>
        </p:nvSpPr>
        <p:spPr>
          <a:xfrm rot="0">
            <a:off x="6432397" y="8549456"/>
            <a:ext cx="9586773" cy="127863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 OpenCV simplifies color space conversion with `cv2.cvtColor()`</a:t>
            </a:r>
          </a:p>
          <a:p>
            <a:pPr>
              <a:lnSpc>
                <a:spcPts val="3402"/>
              </a:lnSpc>
            </a:pPr>
            <a:r>
              <a:rPr lang="en-US" sz="2100">
                <a:solidFill>
                  <a:srgbClr val="FFFFFF"/>
                </a:solidFill>
                <a:latin typeface="Poppins Light"/>
              </a:rPr>
              <a:t>   - RGB to HSV conversion commonly used in color filtering</a:t>
            </a:r>
          </a:p>
          <a:p>
            <a:pPr>
              <a:lnSpc>
                <a:spcPts val="3402"/>
              </a:lnSpc>
            </a:pPr>
            <a:r>
              <a:rPr lang="en-US" sz="2100">
                <a:solidFill>
                  <a:srgbClr val="FFFFFF"/>
                </a:solidFill>
                <a:latin typeface="Poppins Light"/>
              </a:rPr>
              <a:t>   - RGB to LAB conversion used for color correction in photo editing</a:t>
            </a:r>
          </a:p>
        </p:txBody>
      </p:sp>
      <p:sp>
        <p:nvSpPr>
          <p:cNvPr name="Freeform 15" id="15"/>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7" id="17"/>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8" id="18"/>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9" id="19"/>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1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t="0" r="-39749" b="0"/>
              </a:stretch>
            </a:blipFill>
          </p:spPr>
        </p:sp>
      </p:grpSp>
      <p:sp>
        <p:nvSpPr>
          <p:cNvPr name="Freeform 4" id="4"/>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5" id="5"/>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5"/>
            <a:stretch>
              <a:fillRect l="0" t="0" r="0" b="0"/>
            </a:stretch>
          </a:blipFill>
        </p:spPr>
      </p:sp>
      <p:sp>
        <p:nvSpPr>
          <p:cNvPr name="TextBox 7" id="7"/>
          <p:cNvSpPr txBox="true"/>
          <p:nvPr/>
        </p:nvSpPr>
        <p:spPr>
          <a:xfrm rot="0">
            <a:off x="8437211" y="873314"/>
            <a:ext cx="8652476" cy="1110236"/>
          </a:xfrm>
          <a:prstGeom prst="rect">
            <a:avLst/>
          </a:prstGeom>
        </p:spPr>
        <p:txBody>
          <a:bodyPr anchor="t" rtlCol="false" tIns="0" lIns="0" bIns="0" rIns="0">
            <a:spAutoFit/>
          </a:bodyPr>
          <a:lstStyle/>
          <a:p>
            <a:pPr marL="0" indent="0" lvl="0">
              <a:lnSpc>
                <a:spcPts val="7488"/>
              </a:lnSpc>
              <a:spcBef>
                <a:spcPct val="0"/>
              </a:spcBef>
            </a:pPr>
            <a:r>
              <a:rPr lang="en-US" sz="10400">
                <a:solidFill>
                  <a:srgbClr val="6866E1"/>
                </a:solidFill>
                <a:latin typeface="Computer Says No"/>
              </a:rPr>
              <a:t>SUMMARY</a:t>
            </a:r>
          </a:p>
        </p:txBody>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6"/>
            <a:stretch>
              <a:fillRect l="0" t="0" r="0" b="0"/>
            </a:stretch>
          </a:blipFill>
        </p:spPr>
      </p:sp>
      <p:sp>
        <p:nvSpPr>
          <p:cNvPr name="TextBox 9" id="9"/>
          <p:cNvSpPr txBox="true"/>
          <p:nvPr/>
        </p:nvSpPr>
        <p:spPr>
          <a:xfrm rot="0">
            <a:off x="8437211" y="1872987"/>
            <a:ext cx="8457215" cy="6210151"/>
          </a:xfrm>
          <a:prstGeom prst="rect">
            <a:avLst/>
          </a:prstGeom>
        </p:spPr>
        <p:txBody>
          <a:bodyPr anchor="t" rtlCol="false" tIns="0" lIns="0" bIns="0" rIns="0">
            <a:spAutoFit/>
          </a:bodyPr>
          <a:lstStyle/>
          <a:p>
            <a:pPr>
              <a:lnSpc>
                <a:spcPts val="4144"/>
              </a:lnSpc>
            </a:pPr>
            <a:r>
              <a:rPr lang="en-US" sz="2558">
                <a:solidFill>
                  <a:srgbClr val="FFFFFF"/>
                </a:solidFill>
                <a:latin typeface="Poppins Light"/>
              </a:rPr>
              <a:t>- OpenCV library is versatile and powerful in handling color information</a:t>
            </a:r>
          </a:p>
          <a:p>
            <a:pPr>
              <a:lnSpc>
                <a:spcPts val="4144"/>
              </a:lnSpc>
            </a:pPr>
            <a:r>
              <a:rPr lang="en-US" sz="2558">
                <a:solidFill>
                  <a:srgbClr val="FFFFFF"/>
                </a:solidFill>
                <a:latin typeface="Poppins Light"/>
              </a:rPr>
              <a:t>- Exploration of color spaces in OpenCV demonstrates its versatility and power</a:t>
            </a:r>
          </a:p>
          <a:p>
            <a:pPr>
              <a:lnSpc>
                <a:spcPts val="4144"/>
              </a:lnSpc>
            </a:pPr>
            <a:r>
              <a:rPr lang="en-US" sz="2558">
                <a:solidFill>
                  <a:srgbClr val="FFFFFF"/>
                </a:solidFill>
                <a:latin typeface="Poppins Light"/>
              </a:rPr>
              <a:t>- Different color spaces can be utilized to enhance image processing and computer vision projects</a:t>
            </a:r>
          </a:p>
          <a:p>
            <a:pPr>
              <a:lnSpc>
                <a:spcPts val="4144"/>
              </a:lnSpc>
            </a:pPr>
            <a:r>
              <a:rPr lang="en-US" sz="2558">
                <a:solidFill>
                  <a:srgbClr val="FFFFFF"/>
                </a:solidFill>
                <a:latin typeface="Poppins Light"/>
              </a:rPr>
              <a:t>- Color space conversion functions in OpenCV are essential tools to bridge theoretical aspects of color spaces and their practical application</a:t>
            </a:r>
          </a:p>
          <a:p>
            <a:pPr algn="l" marL="0" indent="0" lvl="1">
              <a:lnSpc>
                <a:spcPts val="4144"/>
              </a:lnSpc>
              <a:spcBef>
                <a:spcPct val="0"/>
              </a:spcBef>
            </a:pPr>
            <a:r>
              <a:rPr lang="en-US" sz="2558">
                <a:solidFill>
                  <a:srgbClr val="FFFFFF"/>
                </a:solidFill>
                <a:latin typeface="Poppins Light"/>
              </a:rPr>
              <a:t>- Precise color reproduction, efficient analysis, and easy manipulation can be achieved by utilizing different color spaces in OpenCV.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3"/>
            <a:stretch>
              <a:fillRect l="0" t="0" r="0" b="0"/>
            </a:stretch>
          </a:blipFill>
        </p:spPr>
      </p:sp>
      <p:sp>
        <p:nvSpPr>
          <p:cNvPr name="TextBox 3" id="3"/>
          <p:cNvSpPr txBox="true"/>
          <p:nvPr/>
        </p:nvSpPr>
        <p:spPr>
          <a:xfrm rot="0">
            <a:off x="1256862" y="1666875"/>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72" y="2972748"/>
            <a:ext cx="6920791" cy="2939415"/>
          </a:xfrm>
          <a:prstGeom prst="rect">
            <a:avLst/>
          </a:prstGeom>
        </p:spPr>
        <p:txBody>
          <a:bodyPr anchor="t" rtlCol="false" tIns="0" lIns="0" bIns="0" rIns="0">
            <a:spAutoFit/>
          </a:bodyPr>
          <a:lstStyle/>
          <a:p>
            <a:pPr>
              <a:lnSpc>
                <a:spcPts val="3359"/>
              </a:lnSpc>
            </a:pPr>
            <a:r>
              <a:rPr lang="en-US" sz="2400">
                <a:solidFill>
                  <a:srgbClr val="FFFFFF"/>
                </a:solidFill>
                <a:latin typeface="Poppins Light"/>
              </a:rPr>
              <a:t>- A colour space is a specific organization of colours</a:t>
            </a:r>
          </a:p>
          <a:p>
            <a:pPr>
              <a:lnSpc>
                <a:spcPts val="3359"/>
              </a:lnSpc>
            </a:pPr>
            <a:r>
              <a:rPr lang="en-US" sz="2400">
                <a:solidFill>
                  <a:srgbClr val="FFFFFF"/>
                </a:solidFill>
                <a:latin typeface="Poppins Light"/>
              </a:rPr>
              <a:t>- Enables consistent colour reproduction</a:t>
            </a:r>
          </a:p>
          <a:p>
            <a:pPr>
              <a:lnSpc>
                <a:spcPts val="3359"/>
              </a:lnSpc>
            </a:pPr>
            <a:r>
              <a:rPr lang="en-US" sz="2400">
                <a:solidFill>
                  <a:srgbClr val="FFFFFF"/>
                </a:solidFill>
                <a:latin typeface="Poppins Light"/>
              </a:rPr>
              <a:t>- Mathematical model describing how colours can be represented</a:t>
            </a:r>
          </a:p>
          <a:p>
            <a:pPr>
              <a:lnSpc>
                <a:spcPts val="3359"/>
              </a:lnSpc>
            </a:pPr>
            <a:r>
              <a:rPr lang="en-US" sz="2400">
                <a:solidFill>
                  <a:srgbClr val="FFFFFF"/>
                </a:solidFill>
                <a:latin typeface="Poppins Light"/>
              </a:rPr>
              <a:t>- Typically represented as three or four values or colour components</a:t>
            </a:r>
          </a:p>
        </p:txBody>
      </p:sp>
      <p:sp>
        <p:nvSpPr>
          <p:cNvPr name="TextBox 5" id="5"/>
          <p:cNvSpPr txBox="true"/>
          <p:nvPr/>
        </p:nvSpPr>
        <p:spPr>
          <a:xfrm rot="0">
            <a:off x="1578772" y="6288077"/>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Artificial Intelligence</a:t>
            </a:r>
          </a:p>
        </p:txBody>
      </p:sp>
      <p:sp>
        <p:nvSpPr>
          <p:cNvPr name="TextBox 6" id="6"/>
          <p:cNvSpPr txBox="true"/>
          <p:nvPr/>
        </p:nvSpPr>
        <p:spPr>
          <a:xfrm rot="0">
            <a:off x="1578772" y="6899370"/>
            <a:ext cx="11005158" cy="2939415"/>
          </a:xfrm>
          <a:prstGeom prst="rect">
            <a:avLst/>
          </a:prstGeom>
        </p:spPr>
        <p:txBody>
          <a:bodyPr anchor="t" rtlCol="false" tIns="0" lIns="0" bIns="0" rIns="0">
            <a:spAutoFit/>
          </a:bodyPr>
          <a:lstStyle/>
          <a:p>
            <a:pPr>
              <a:lnSpc>
                <a:spcPts val="3359"/>
              </a:lnSpc>
            </a:pPr>
            <a:r>
              <a:rPr lang="en-US" sz="2400">
                <a:solidFill>
                  <a:srgbClr val="FFFFFF"/>
                </a:solidFill>
                <a:latin typeface="Poppins Light"/>
              </a:rPr>
              <a:t>- Understanding colour spaces is essential for image processing and computer vision. </a:t>
            </a:r>
          </a:p>
          <a:p>
            <a:pPr>
              <a:lnSpc>
                <a:spcPts val="3359"/>
              </a:lnSpc>
            </a:pPr>
            <a:r>
              <a:rPr lang="en-US" sz="2400">
                <a:solidFill>
                  <a:srgbClr val="FFFFFF"/>
                </a:solidFill>
                <a:latin typeface="Poppins Light"/>
              </a:rPr>
              <a:t>- Choosing the appropriate colour space can improve algorithm accuracy and efficiency. </a:t>
            </a:r>
          </a:p>
          <a:p>
            <a:pPr>
              <a:lnSpc>
                <a:spcPts val="3359"/>
              </a:lnSpc>
            </a:pPr>
            <a:r>
              <a:rPr lang="en-US" sz="2400">
                <a:solidFill>
                  <a:srgbClr val="FFFFFF"/>
                </a:solidFill>
                <a:latin typeface="Poppins Light"/>
              </a:rPr>
              <a:t>- Proper colour space selection ensures consistent colour reproduction across different platforms and devices.</a:t>
            </a:r>
          </a:p>
          <a:p>
            <a:pPr>
              <a:lnSpc>
                <a:spcPts val="3359"/>
              </a:lnSpc>
            </a:pPr>
          </a:p>
        </p:txBody>
      </p:sp>
      <p:sp>
        <p:nvSpPr>
          <p:cNvPr name="Freeform 7" id="7"/>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8" id="8"/>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545074" y="2169067"/>
            <a:ext cx="13714226" cy="6787134"/>
          </a:xfrm>
          <a:prstGeom prst="rect">
            <a:avLst/>
          </a:prstGeom>
        </p:spPr>
        <p:txBody>
          <a:bodyPr anchor="t" rtlCol="false" tIns="0" lIns="0" bIns="0" rIns="0">
            <a:spAutoFit/>
          </a:bodyPr>
          <a:lstStyle/>
          <a:p>
            <a:pPr>
              <a:lnSpc>
                <a:spcPts val="3888"/>
              </a:lnSpc>
              <a:spcBef>
                <a:spcPct val="0"/>
              </a:spcBef>
            </a:pPr>
            <a:r>
              <a:rPr lang="en-US" sz="2400" spc="4">
                <a:solidFill>
                  <a:srgbClr val="FFFFFF"/>
                </a:solidFill>
                <a:latin typeface="Poppins"/>
              </a:rPr>
              <a:t>OpenCV. (2021). Changing Colorspaces. Retrieved from https://docs.opencv.org/3.4/df/d9d/tutorial_py_colorspaces.html</a:t>
            </a:r>
          </a:p>
          <a:p>
            <a:pPr>
              <a:lnSpc>
                <a:spcPts val="3888"/>
              </a:lnSpc>
              <a:spcBef>
                <a:spcPct val="0"/>
              </a:spcBef>
            </a:pPr>
          </a:p>
          <a:p>
            <a:pPr>
              <a:lnSpc>
                <a:spcPts val="3888"/>
              </a:lnSpc>
              <a:spcBef>
                <a:spcPct val="0"/>
              </a:spcBef>
            </a:pPr>
          </a:p>
          <a:p>
            <a:pPr>
              <a:lnSpc>
                <a:spcPts val="3888"/>
              </a:lnSpc>
              <a:spcBef>
                <a:spcPct val="0"/>
              </a:spcBef>
            </a:pPr>
            <a:r>
              <a:rPr lang="en-US" sz="2400" spc="4">
                <a:solidFill>
                  <a:srgbClr val="FFFFFF"/>
                </a:solidFill>
                <a:latin typeface="Poppins"/>
              </a:rPr>
              <a:t>Kaehler, A., &amp; Bradski, G. (2019). Color spaces in OpenCV (C++/Python). LearnOpenCV. Retrieved from https://www.learnopencv.com/color-spaces-in-opencv-cpp-python/</a:t>
            </a:r>
          </a:p>
          <a:p>
            <a:pPr>
              <a:lnSpc>
                <a:spcPts val="3888"/>
              </a:lnSpc>
              <a:spcBef>
                <a:spcPct val="0"/>
              </a:spcBef>
            </a:pPr>
          </a:p>
          <a:p>
            <a:pPr>
              <a:lnSpc>
                <a:spcPts val="3888"/>
              </a:lnSpc>
              <a:spcBef>
                <a:spcPct val="0"/>
              </a:spcBef>
            </a:pPr>
          </a:p>
          <a:p>
            <a:pPr>
              <a:lnSpc>
                <a:spcPts val="3888"/>
              </a:lnSpc>
              <a:spcBef>
                <a:spcPct val="0"/>
              </a:spcBef>
            </a:pPr>
            <a:r>
              <a:rPr lang="en-US" sz="2400" spc="4">
                <a:solidFill>
                  <a:srgbClr val="FFFFFF"/>
                </a:solidFill>
                <a:latin typeface="Poppins"/>
              </a:rPr>
              <a:t>Real Python. (2022). Image Segmentation Using Color Spaces in OpenCV + Python. Retrieved from https://realpython.com</a:t>
            </a:r>
          </a:p>
          <a:p>
            <a:pPr>
              <a:lnSpc>
                <a:spcPts val="3888"/>
              </a:lnSpc>
              <a:spcBef>
                <a:spcPct val="0"/>
              </a:spcBef>
            </a:pPr>
          </a:p>
          <a:p>
            <a:pPr>
              <a:lnSpc>
                <a:spcPts val="3888"/>
              </a:lnSpc>
              <a:spcBef>
                <a:spcPct val="0"/>
              </a:spcBef>
            </a:pPr>
          </a:p>
          <a:p>
            <a:pPr>
              <a:lnSpc>
                <a:spcPts val="3888"/>
              </a:lnSpc>
              <a:spcBef>
                <a:spcPct val="0"/>
              </a:spcBef>
            </a:pPr>
            <a:r>
              <a:rPr lang="en-US" sz="2400" spc="4">
                <a:solidFill>
                  <a:srgbClr val="FFFFFF"/>
                </a:solidFill>
                <a:latin typeface="Poppins"/>
              </a:rPr>
              <a:t>Machine Learning Knowledge. (n.d.). OpenCV Tutorial - Image Colorspace Conversion using cv2.cvtColor(). Retrieved from https://machinelearningknowledge.ai</a:t>
            </a:r>
          </a:p>
        </p:txBody>
      </p:sp>
      <p:sp>
        <p:nvSpPr>
          <p:cNvPr name="Freeform 3" id="3"/>
          <p:cNvSpPr/>
          <p:nvPr/>
        </p:nvSpPr>
        <p:spPr>
          <a:xfrm flipH="false" flipV="false" rot="0">
            <a:off x="1124879" y="1699791"/>
            <a:ext cx="2285731" cy="1998998"/>
          </a:xfrm>
          <a:custGeom>
            <a:avLst/>
            <a:gdLst/>
            <a:ahLst/>
            <a:cxnLst/>
            <a:rect r="r" b="b" t="t" l="l"/>
            <a:pathLst>
              <a:path h="1998998" w="2285731">
                <a:moveTo>
                  <a:pt x="0" y="0"/>
                </a:moveTo>
                <a:lnTo>
                  <a:pt x="2285731" y="0"/>
                </a:lnTo>
                <a:lnTo>
                  <a:pt x="2285731" y="1998998"/>
                </a:lnTo>
                <a:lnTo>
                  <a:pt x="0" y="1998998"/>
                </a:lnTo>
                <a:lnTo>
                  <a:pt x="0" y="0"/>
                </a:lnTo>
                <a:close/>
              </a:path>
            </a:pathLst>
          </a:custGeom>
          <a:blipFill>
            <a:blip r:embed="rId3"/>
            <a:stretch>
              <a:fillRect l="0" t="0" r="0" b="0"/>
            </a:stretch>
          </a:blipFill>
        </p:spPr>
      </p:sp>
      <p:sp>
        <p:nvSpPr>
          <p:cNvPr name="Freeform 4" id="4"/>
          <p:cNvSpPr/>
          <p:nvPr/>
        </p:nvSpPr>
        <p:spPr>
          <a:xfrm flipH="false" flipV="false" rot="0">
            <a:off x="1316671" y="5546936"/>
            <a:ext cx="1740229" cy="1863288"/>
          </a:xfrm>
          <a:custGeom>
            <a:avLst/>
            <a:gdLst/>
            <a:ahLst/>
            <a:cxnLst/>
            <a:rect r="r" b="b" t="t" l="l"/>
            <a:pathLst>
              <a:path h="1863288" w="1740229">
                <a:moveTo>
                  <a:pt x="0" y="0"/>
                </a:moveTo>
                <a:lnTo>
                  <a:pt x="1740228" y="0"/>
                </a:lnTo>
                <a:lnTo>
                  <a:pt x="1740228" y="1863287"/>
                </a:lnTo>
                <a:lnTo>
                  <a:pt x="0" y="1863287"/>
                </a:lnTo>
                <a:lnTo>
                  <a:pt x="0" y="0"/>
                </a:lnTo>
                <a:close/>
              </a:path>
            </a:pathLst>
          </a:custGeom>
          <a:blipFill>
            <a:blip r:embed="rId4"/>
            <a:stretch>
              <a:fillRect l="0" t="0" r="0" b="0"/>
            </a:stretch>
          </a:blipFill>
        </p:spPr>
      </p:sp>
      <p:sp>
        <p:nvSpPr>
          <p:cNvPr name="Freeform 5" id="5"/>
          <p:cNvSpPr/>
          <p:nvPr/>
        </p:nvSpPr>
        <p:spPr>
          <a:xfrm flipH="false" flipV="false" rot="0">
            <a:off x="1220775" y="8112398"/>
            <a:ext cx="1932020" cy="843804"/>
          </a:xfrm>
          <a:custGeom>
            <a:avLst/>
            <a:gdLst/>
            <a:ahLst/>
            <a:cxnLst/>
            <a:rect r="r" b="b" t="t" l="l"/>
            <a:pathLst>
              <a:path h="843804" w="1932020">
                <a:moveTo>
                  <a:pt x="0" y="0"/>
                </a:moveTo>
                <a:lnTo>
                  <a:pt x="1932020" y="0"/>
                </a:lnTo>
                <a:lnTo>
                  <a:pt x="1932020" y="843803"/>
                </a:lnTo>
                <a:lnTo>
                  <a:pt x="0" y="843803"/>
                </a:lnTo>
                <a:lnTo>
                  <a:pt x="0" y="0"/>
                </a:lnTo>
                <a:close/>
              </a:path>
            </a:pathLst>
          </a:custGeom>
          <a:blipFill>
            <a:blip r:embed="rId5"/>
            <a:stretch>
              <a:fillRect l="0" t="0" r="0" b="0"/>
            </a:stretch>
          </a:blipFill>
        </p:spPr>
      </p:sp>
      <p:sp>
        <p:nvSpPr>
          <p:cNvPr name="TextBox 6" id="6"/>
          <p:cNvSpPr txBox="true"/>
          <p:nvPr/>
        </p:nvSpPr>
        <p:spPr>
          <a:xfrm rot="0">
            <a:off x="4666210" y="894121"/>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rPr>
              <a:t>RESOURCE PAGE</a:t>
            </a:r>
          </a:p>
        </p:txBody>
      </p:sp>
      <p:sp>
        <p:nvSpPr>
          <p:cNvPr name="Freeform 7" id="7"/>
          <p:cNvSpPr/>
          <p:nvPr/>
        </p:nvSpPr>
        <p:spPr>
          <a:xfrm flipH="false" flipV="false" rot="0">
            <a:off x="1464439" y="4120134"/>
            <a:ext cx="1216746" cy="1023366"/>
          </a:xfrm>
          <a:custGeom>
            <a:avLst/>
            <a:gdLst/>
            <a:ahLst/>
            <a:cxnLst/>
            <a:rect r="r" b="b" t="t" l="l"/>
            <a:pathLst>
              <a:path h="1023366" w="1216746">
                <a:moveTo>
                  <a:pt x="0" y="0"/>
                </a:moveTo>
                <a:lnTo>
                  <a:pt x="1216747" y="0"/>
                </a:lnTo>
                <a:lnTo>
                  <a:pt x="1216747" y="1023366"/>
                </a:lnTo>
                <a:lnTo>
                  <a:pt x="0" y="1023366"/>
                </a:lnTo>
                <a:lnTo>
                  <a:pt x="0" y="0"/>
                </a:lnTo>
                <a:close/>
              </a:path>
            </a:pathLst>
          </a:custGeom>
          <a:blipFill>
            <a:blip r:embed="rId6"/>
            <a:stretch>
              <a:fillRect l="0" t="0" r="0" b="0"/>
            </a:stretch>
          </a:blipFill>
        </p:spPr>
      </p:sp>
      <p:sp>
        <p:nvSpPr>
          <p:cNvPr name="Freeform 8" id="8"/>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7"/>
            <a:stretch>
              <a:fillRect l="0" t="0" r="0" b="0"/>
            </a:stretch>
          </a:blipFill>
        </p:spPr>
      </p:sp>
      <p:sp>
        <p:nvSpPr>
          <p:cNvPr name="Freeform 9" id="9"/>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830357" y="680457"/>
            <a:ext cx="17000110" cy="1199460"/>
          </a:xfrm>
          <a:prstGeom prst="rect">
            <a:avLst/>
          </a:prstGeom>
        </p:spPr>
        <p:txBody>
          <a:bodyPr anchor="t" rtlCol="false" tIns="0" lIns="0" bIns="0" rIns="0">
            <a:spAutoFit/>
          </a:bodyPr>
          <a:lstStyle/>
          <a:p>
            <a:pPr algn="ctr" marL="0" indent="0" lvl="0">
              <a:lnSpc>
                <a:spcPts val="8091"/>
              </a:lnSpc>
              <a:spcBef>
                <a:spcPct val="0"/>
              </a:spcBef>
            </a:pPr>
            <a:r>
              <a:rPr lang="en-US" sz="11238">
                <a:solidFill>
                  <a:srgbClr val="6866E1"/>
                </a:solidFill>
                <a:latin typeface="Computer Says No"/>
              </a:rPr>
              <a:t>WHAT IS OPENCV?</a:t>
            </a:r>
          </a:p>
        </p:txBody>
      </p:sp>
      <p:sp>
        <p:nvSpPr>
          <p:cNvPr name="TextBox 3" id="3"/>
          <p:cNvSpPr txBox="true"/>
          <p:nvPr/>
        </p:nvSpPr>
        <p:spPr>
          <a:xfrm rot="0">
            <a:off x="1028700" y="2034539"/>
            <a:ext cx="11944051" cy="3481705"/>
          </a:xfrm>
          <a:prstGeom prst="rect">
            <a:avLst/>
          </a:prstGeom>
        </p:spPr>
        <p:txBody>
          <a:bodyPr anchor="t" rtlCol="false" tIns="0" lIns="0" bIns="0" rIns="0">
            <a:spAutoFit/>
          </a:bodyPr>
          <a:lstStyle/>
          <a:p>
            <a:pPr>
              <a:lnSpc>
                <a:spcPts val="3919"/>
              </a:lnSpc>
            </a:pPr>
          </a:p>
          <a:p>
            <a:pPr>
              <a:lnSpc>
                <a:spcPts val="3919"/>
              </a:lnSpc>
            </a:pPr>
            <a:r>
              <a:rPr lang="en-US" sz="2799">
                <a:solidFill>
                  <a:srgbClr val="FFFFFF"/>
                </a:solidFill>
                <a:latin typeface="Poppins Light"/>
              </a:rPr>
              <a:t>- Open-source computer vision and machine learning software library</a:t>
            </a:r>
          </a:p>
          <a:p>
            <a:pPr>
              <a:lnSpc>
                <a:spcPts val="3919"/>
              </a:lnSpc>
            </a:pPr>
            <a:r>
              <a:rPr lang="en-US" sz="2799">
                <a:solidFill>
                  <a:srgbClr val="FFFFFF"/>
                </a:solidFill>
                <a:latin typeface="Poppins Light"/>
              </a:rPr>
              <a:t>- Provides a common infrastructure for computer vision applications</a:t>
            </a:r>
          </a:p>
          <a:p>
            <a:pPr>
              <a:lnSpc>
                <a:spcPts val="3919"/>
              </a:lnSpc>
            </a:pPr>
            <a:r>
              <a:rPr lang="en-US" sz="2799">
                <a:solidFill>
                  <a:srgbClr val="FFFFFF"/>
                </a:solidFill>
                <a:latin typeface="Poppins Light"/>
              </a:rPr>
              <a:t>- Accelerates the use of machine perception in commercial products</a:t>
            </a:r>
          </a:p>
        </p:txBody>
      </p:sp>
      <p:sp>
        <p:nvSpPr>
          <p:cNvPr name="TextBox 4" id="4"/>
          <p:cNvSpPr txBox="true"/>
          <p:nvPr/>
        </p:nvSpPr>
        <p:spPr>
          <a:xfrm rot="0">
            <a:off x="1028700" y="5671429"/>
            <a:ext cx="15230176" cy="3481705"/>
          </a:xfrm>
          <a:prstGeom prst="rect">
            <a:avLst/>
          </a:prstGeom>
        </p:spPr>
        <p:txBody>
          <a:bodyPr anchor="t" rtlCol="false" tIns="0" lIns="0" bIns="0" rIns="0">
            <a:spAutoFit/>
          </a:bodyPr>
          <a:lstStyle/>
          <a:p>
            <a:pPr>
              <a:lnSpc>
                <a:spcPts val="3919"/>
              </a:lnSpc>
            </a:pPr>
            <a:r>
              <a:rPr lang="en-US" sz="2799">
                <a:solidFill>
                  <a:srgbClr val="FFFFFF"/>
                </a:solidFill>
                <a:latin typeface="Poppins Light"/>
              </a:rPr>
              <a:t>- OpenCV is a cornerstone library in computer vision</a:t>
            </a:r>
          </a:p>
          <a:p>
            <a:pPr>
              <a:lnSpc>
                <a:spcPts val="3919"/>
              </a:lnSpc>
            </a:pPr>
            <a:r>
              <a:rPr lang="en-US" sz="2799">
                <a:solidFill>
                  <a:srgbClr val="FFFFFF"/>
                </a:solidFill>
                <a:latin typeface="Poppins Light"/>
              </a:rPr>
              <a:t>- It offers extensive tools and functionalities</a:t>
            </a:r>
          </a:p>
          <a:p>
            <a:pPr>
              <a:lnSpc>
                <a:spcPts val="3919"/>
              </a:lnSpc>
            </a:pPr>
            <a:r>
              <a:rPr lang="en-US" sz="2799">
                <a:solidFill>
                  <a:srgbClr val="FFFFFF"/>
                </a:solidFill>
                <a:latin typeface="Poppins Light"/>
              </a:rPr>
              <a:t>- Applications range from simple image color transformations to sophisticated machine learning algorithms</a:t>
            </a:r>
          </a:p>
          <a:p>
            <a:pPr>
              <a:lnSpc>
                <a:spcPts val="3919"/>
              </a:lnSpc>
            </a:pPr>
            <a:r>
              <a:rPr lang="en-US" sz="2799">
                <a:solidFill>
                  <a:srgbClr val="FFFFFF"/>
                </a:solidFill>
                <a:latin typeface="Poppins Light"/>
              </a:rPr>
              <a:t>- Versatile and easy to use</a:t>
            </a:r>
          </a:p>
          <a:p>
            <a:pPr>
              <a:lnSpc>
                <a:spcPts val="3919"/>
              </a:lnSpc>
            </a:pPr>
            <a:r>
              <a:rPr lang="en-US" sz="2799">
                <a:solidFill>
                  <a:srgbClr val="FFFFFF"/>
                </a:solidFill>
                <a:latin typeface="Poppins Light"/>
              </a:rPr>
              <a:t>- Indispensable resource for developers, researchers, and enthusiasts in the field of computer vision</a:t>
            </a:r>
          </a:p>
        </p:txBody>
      </p:sp>
      <p:sp>
        <p:nvSpPr>
          <p:cNvPr name="Freeform 5" id="5"/>
          <p:cNvSpPr/>
          <p:nvPr/>
        </p:nvSpPr>
        <p:spPr>
          <a:xfrm flipH="false" flipV="false" rot="0">
            <a:off x="13133129" y="-748859"/>
            <a:ext cx="6705638" cy="5738247"/>
          </a:xfrm>
          <a:custGeom>
            <a:avLst/>
            <a:gdLst/>
            <a:ahLst/>
            <a:cxnLst/>
            <a:rect r="r" b="b" t="t" l="l"/>
            <a:pathLst>
              <a:path h="5738247" w="6705638">
                <a:moveTo>
                  <a:pt x="0" y="0"/>
                </a:moveTo>
                <a:lnTo>
                  <a:pt x="6705638" y="0"/>
                </a:lnTo>
                <a:lnTo>
                  <a:pt x="6705638" y="5738247"/>
                </a:lnTo>
                <a:lnTo>
                  <a:pt x="0" y="5738247"/>
                </a:lnTo>
                <a:lnTo>
                  <a:pt x="0" y="0"/>
                </a:lnTo>
                <a:close/>
              </a:path>
            </a:pathLst>
          </a:custGeom>
          <a:blipFill>
            <a:blip r:embed="rId3"/>
            <a:stretch>
              <a:fillRect l="0" t="0" r="0" b="0"/>
            </a:stretch>
          </a:blipFill>
        </p:spPr>
      </p:sp>
      <p:sp>
        <p:nvSpPr>
          <p:cNvPr name="Freeform 6" id="6"/>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TextBox 8" id="8"/>
          <p:cNvSpPr txBox="true"/>
          <p:nvPr/>
        </p:nvSpPr>
        <p:spPr>
          <a:xfrm rot="0">
            <a:off x="1028700" y="1794192"/>
            <a:ext cx="10037372" cy="566420"/>
          </a:xfrm>
          <a:prstGeom prst="rect">
            <a:avLst/>
          </a:prstGeom>
        </p:spPr>
        <p:txBody>
          <a:bodyPr anchor="t" rtlCol="false" tIns="0" lIns="0" bIns="0" rIns="0">
            <a:spAutoFit/>
          </a:bodyPr>
          <a:lstStyle/>
          <a:p>
            <a:pPr>
              <a:lnSpc>
                <a:spcPts val="4480"/>
              </a:lnSpc>
            </a:pPr>
            <a:r>
              <a:rPr lang="en-US" sz="3200">
                <a:solidFill>
                  <a:srgbClr val="FFFFFF"/>
                </a:solidFill>
                <a:latin typeface="Poppins Medium"/>
              </a:rPr>
              <a:t>OpenCV (Open Source Computer Vision Library):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2443966"/>
            <a:ext cx="15887254" cy="3125470"/>
          </a:xfrm>
          <a:prstGeom prst="rect">
            <a:avLst/>
          </a:prstGeom>
        </p:spPr>
        <p:txBody>
          <a:bodyPr anchor="t" rtlCol="false" tIns="0" lIns="0" bIns="0" rIns="0">
            <a:spAutoFit/>
          </a:bodyPr>
          <a:lstStyle/>
          <a:p>
            <a:pPr algn="l" marL="0" indent="0" lvl="1">
              <a:lnSpc>
                <a:spcPts val="3080"/>
              </a:lnSpc>
              <a:spcBef>
                <a:spcPct val="0"/>
              </a:spcBef>
            </a:pPr>
          </a:p>
          <a:p>
            <a:pPr algn="l" marL="0" indent="0" lvl="1">
              <a:lnSpc>
                <a:spcPts val="3080"/>
              </a:lnSpc>
              <a:spcBef>
                <a:spcPct val="0"/>
              </a:spcBef>
            </a:pPr>
            <a:r>
              <a:rPr lang="en-US" sz="2200" strike="noStrike" u="none">
                <a:solidFill>
                  <a:srgbClr val="FFFFFF"/>
                </a:solidFill>
                <a:latin typeface="Poppins Light"/>
              </a:rPr>
              <a:t>    Image viewing on multiple devices (monitors, mobile phones, printers)</a:t>
            </a:r>
          </a:p>
          <a:p>
            <a:pPr algn="l" marL="0" indent="0" lvl="1">
              <a:lnSpc>
                <a:spcPts val="3080"/>
              </a:lnSpc>
              <a:spcBef>
                <a:spcPct val="0"/>
              </a:spcBef>
            </a:pPr>
            <a:r>
              <a:rPr lang="en-US" sz="2200" strike="noStrike" u="none">
                <a:solidFill>
                  <a:srgbClr val="FFFFFF"/>
                </a:solidFill>
                <a:latin typeface="Poppins Light"/>
              </a:rPr>
              <a:t>        - Importance of standardized colour space</a:t>
            </a:r>
          </a:p>
          <a:p>
            <a:pPr algn="l" marL="0" indent="0" lvl="1">
              <a:lnSpc>
                <a:spcPts val="3080"/>
              </a:lnSpc>
              <a:spcBef>
                <a:spcPct val="0"/>
              </a:spcBef>
            </a:pPr>
            <a:r>
              <a:rPr lang="en-US" sz="2200" strike="noStrike" u="none">
                <a:solidFill>
                  <a:srgbClr val="FFFFFF"/>
                </a:solidFill>
                <a:latin typeface="Poppins Light"/>
              </a:rPr>
              <a:t>        - Variations in how devices interpret colour</a:t>
            </a:r>
          </a:p>
          <a:p>
            <a:pPr algn="l" marL="0" indent="0" lvl="1">
              <a:lnSpc>
                <a:spcPts val="3080"/>
              </a:lnSpc>
              <a:spcBef>
                <a:spcPct val="0"/>
              </a:spcBef>
            </a:pPr>
            <a:r>
              <a:rPr lang="en-US" sz="2200" strike="noStrike" u="none">
                <a:solidFill>
                  <a:srgbClr val="FFFFFF"/>
                </a:solidFill>
                <a:latin typeface="Poppins Light"/>
              </a:rPr>
              <a:t>    Web development</a:t>
            </a:r>
          </a:p>
          <a:p>
            <a:pPr algn="l" marL="0" indent="0" lvl="1">
              <a:lnSpc>
                <a:spcPts val="3080"/>
              </a:lnSpc>
              <a:spcBef>
                <a:spcPct val="0"/>
              </a:spcBef>
            </a:pPr>
            <a:r>
              <a:rPr lang="en-US" sz="2200" strike="noStrike" u="none">
                <a:solidFill>
                  <a:srgbClr val="FFFFFF"/>
                </a:solidFill>
                <a:latin typeface="Poppins Light"/>
              </a:rPr>
              <a:t>        - Importance of using sRGB colour space</a:t>
            </a:r>
          </a:p>
          <a:p>
            <a:pPr algn="l" marL="0" indent="0" lvl="1">
              <a:lnSpc>
                <a:spcPts val="3080"/>
              </a:lnSpc>
              <a:spcBef>
                <a:spcPct val="0"/>
              </a:spcBef>
            </a:pPr>
            <a:r>
              <a:rPr lang="en-US" sz="2200" strike="noStrike" u="none">
                <a:solidFill>
                  <a:srgbClr val="FFFFFF"/>
                </a:solidFill>
                <a:latin typeface="Poppins Light"/>
              </a:rPr>
              <a:t>        - Ensures colour consistency across different web browsers and screens</a:t>
            </a:r>
          </a:p>
          <a:p>
            <a:pPr algn="l" marL="0" indent="0" lvl="1">
              <a:lnSpc>
                <a:spcPts val="3080"/>
              </a:lnSpc>
              <a:spcBef>
                <a:spcPct val="0"/>
              </a:spcBef>
            </a:pPr>
            <a:r>
              <a:rPr lang="en-US" sz="2200" strike="noStrike" u="none">
                <a:solidFill>
                  <a:srgbClr val="FFFFFF"/>
                </a:solidFill>
                <a:latin typeface="Poppins Light"/>
              </a:rPr>
              <a:t>        - Maintains design integrity</a:t>
            </a:r>
          </a:p>
        </p:txBody>
      </p:sp>
      <p:sp>
        <p:nvSpPr>
          <p:cNvPr name="TextBox 3" id="3"/>
          <p:cNvSpPr txBox="true"/>
          <p:nvPr/>
        </p:nvSpPr>
        <p:spPr>
          <a:xfrm rot="0">
            <a:off x="1028700" y="2207215"/>
            <a:ext cx="10037372"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Consistency Across Devices:</a:t>
            </a:r>
          </a:p>
        </p:txBody>
      </p:sp>
      <p:sp>
        <p:nvSpPr>
          <p:cNvPr name="TextBox 4" id="4"/>
          <p:cNvSpPr txBox="true"/>
          <p:nvPr/>
        </p:nvSpPr>
        <p:spPr>
          <a:xfrm rot="0">
            <a:off x="1028700" y="6321853"/>
            <a:ext cx="12495140" cy="3515995"/>
          </a:xfrm>
          <a:prstGeom prst="rect">
            <a:avLst/>
          </a:prstGeom>
        </p:spPr>
        <p:txBody>
          <a:bodyPr anchor="t" rtlCol="false" tIns="0" lIns="0" bIns="0" rIns="0">
            <a:spAutoFit/>
          </a:bodyPr>
          <a:lstStyle/>
          <a:p>
            <a:pPr>
              <a:lnSpc>
                <a:spcPts val="3080"/>
              </a:lnSpc>
            </a:pPr>
            <a:r>
              <a:rPr lang="en-US" sz="2200">
                <a:solidFill>
                  <a:srgbClr val="FFFFFF"/>
                </a:solidFill>
                <a:latin typeface="Poppins Light"/>
              </a:rPr>
              <a:t>Object tracking: HSV color space preferred over RGB</a:t>
            </a:r>
          </a:p>
          <a:p>
            <a:pPr>
              <a:lnSpc>
                <a:spcPts val="3080"/>
              </a:lnSpc>
            </a:pPr>
            <a:r>
              <a:rPr lang="en-US" sz="2200">
                <a:solidFill>
                  <a:srgbClr val="FFFFFF"/>
                </a:solidFill>
                <a:latin typeface="Poppins Light"/>
              </a:rPr>
              <a:t>  - Separates hue from lightness</a:t>
            </a:r>
          </a:p>
          <a:p>
            <a:pPr>
              <a:lnSpc>
                <a:spcPts val="3080"/>
              </a:lnSpc>
            </a:pPr>
            <a:r>
              <a:rPr lang="en-US" sz="2200">
                <a:solidFill>
                  <a:srgbClr val="FFFFFF"/>
                </a:solidFill>
                <a:latin typeface="Poppins Light"/>
              </a:rPr>
              <a:t>  - Easier to track objects under varying lighting conditions</a:t>
            </a:r>
          </a:p>
          <a:p>
            <a:pPr>
              <a:lnSpc>
                <a:spcPts val="3080"/>
              </a:lnSpc>
            </a:pPr>
            <a:r>
              <a:rPr lang="en-US" sz="2200">
                <a:solidFill>
                  <a:srgbClr val="FFFFFF"/>
                </a:solidFill>
                <a:latin typeface="Poppins Light"/>
              </a:rPr>
              <a:t>  - Hue remains more consistent than brightness</a:t>
            </a:r>
          </a:p>
          <a:p>
            <a:pPr>
              <a:lnSpc>
                <a:spcPts val="3080"/>
              </a:lnSpc>
            </a:pPr>
            <a:r>
              <a:rPr lang="en-US" sz="2200">
                <a:solidFill>
                  <a:srgbClr val="FFFFFF"/>
                </a:solidFill>
                <a:latin typeface="Poppins Light"/>
              </a:rPr>
              <a:t>  </a:t>
            </a:r>
          </a:p>
          <a:p>
            <a:pPr>
              <a:lnSpc>
                <a:spcPts val="3080"/>
              </a:lnSpc>
            </a:pPr>
            <a:r>
              <a:rPr lang="en-US" sz="2200">
                <a:solidFill>
                  <a:srgbClr val="FFFFFF"/>
                </a:solidFill>
                <a:latin typeface="Poppins Light"/>
              </a:rPr>
              <a:t>Skin detection algorithms: YCbCr color space frequently used</a:t>
            </a:r>
          </a:p>
          <a:p>
            <a:pPr>
              <a:lnSpc>
                <a:spcPts val="3080"/>
              </a:lnSpc>
            </a:pPr>
            <a:r>
              <a:rPr lang="en-US" sz="2200">
                <a:solidFill>
                  <a:srgbClr val="FFFFFF"/>
                </a:solidFill>
                <a:latin typeface="Poppins Light"/>
              </a:rPr>
              <a:t>  - Separates luminance from chrominance</a:t>
            </a:r>
          </a:p>
          <a:p>
            <a:pPr>
              <a:lnSpc>
                <a:spcPts val="3080"/>
              </a:lnSpc>
            </a:pPr>
            <a:r>
              <a:rPr lang="en-US" sz="2200">
                <a:solidFill>
                  <a:srgbClr val="FFFFFF"/>
                </a:solidFill>
                <a:latin typeface="Poppins Light"/>
              </a:rPr>
              <a:t>  - More effective than RGB for detecting skin tones under different lighting conditions</a:t>
            </a:r>
          </a:p>
          <a:p>
            <a:pPr>
              <a:lnSpc>
                <a:spcPts val="3080"/>
              </a:lnSpc>
            </a:pPr>
            <a:r>
              <a:rPr lang="en-US" sz="2200">
                <a:solidFill>
                  <a:srgbClr val="FFFFFF"/>
                </a:solidFill>
                <a:latin typeface="Poppins Light"/>
              </a:rPr>
              <a:t>  - Crucial for applications like gesture recognition and face detection.</a:t>
            </a:r>
          </a:p>
        </p:txBody>
      </p:sp>
      <p:sp>
        <p:nvSpPr>
          <p:cNvPr name="TextBox 5" id="5"/>
          <p:cNvSpPr txBox="true"/>
          <p:nvPr/>
        </p:nvSpPr>
        <p:spPr>
          <a:xfrm rot="0">
            <a:off x="1028700" y="5647011"/>
            <a:ext cx="10037372" cy="987853"/>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Facilitates Specific Image Analysis Tasks:</a:t>
            </a:r>
          </a:p>
          <a:p>
            <a:pPr>
              <a:lnSpc>
                <a:spcPts val="3826"/>
              </a:lnSpc>
            </a:pPr>
          </a:p>
        </p:txBody>
      </p:sp>
      <p:sp>
        <p:nvSpPr>
          <p:cNvPr name="Freeform 6" id="6"/>
          <p:cNvSpPr/>
          <p:nvPr/>
        </p:nvSpPr>
        <p:spPr>
          <a:xfrm flipH="false" flipV="false" rot="-267771">
            <a:off x="13334833" y="1484120"/>
            <a:ext cx="3230503" cy="7318760"/>
          </a:xfrm>
          <a:custGeom>
            <a:avLst/>
            <a:gdLst/>
            <a:ahLst/>
            <a:cxnLst/>
            <a:rect r="r" b="b" t="t" l="l"/>
            <a:pathLst>
              <a:path h="7318760" w="3230503">
                <a:moveTo>
                  <a:pt x="0" y="0"/>
                </a:moveTo>
                <a:lnTo>
                  <a:pt x="3230503" y="0"/>
                </a:lnTo>
                <a:lnTo>
                  <a:pt x="3230503" y="7318760"/>
                </a:lnTo>
                <a:lnTo>
                  <a:pt x="0" y="7318760"/>
                </a:lnTo>
                <a:lnTo>
                  <a:pt x="0" y="0"/>
                </a:lnTo>
                <a:close/>
              </a:path>
            </a:pathLst>
          </a:custGeom>
          <a:blipFill>
            <a:blip r:embed="rId3"/>
            <a:stretch>
              <a:fillRect l="0" t="0" r="0" b="0"/>
            </a:stretch>
          </a:blipFill>
        </p:spPr>
      </p:sp>
      <p:sp>
        <p:nvSpPr>
          <p:cNvPr name="Freeform 7" id="7"/>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8" id="8"/>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TextBox 9" id="9"/>
          <p:cNvSpPr txBox="true"/>
          <p:nvPr/>
        </p:nvSpPr>
        <p:spPr>
          <a:xfrm rot="0">
            <a:off x="820384" y="430000"/>
            <a:ext cx="16024801" cy="1909191"/>
          </a:xfrm>
          <a:prstGeom prst="rect">
            <a:avLst/>
          </a:prstGeom>
        </p:spPr>
        <p:txBody>
          <a:bodyPr anchor="t" rtlCol="false" tIns="0" lIns="0" bIns="0" rIns="0">
            <a:spAutoFit/>
          </a:bodyPr>
          <a:lstStyle/>
          <a:p>
            <a:pPr marL="0" indent="0" lvl="0">
              <a:lnSpc>
                <a:spcPts val="6912"/>
              </a:lnSpc>
              <a:spcBef>
                <a:spcPct val="0"/>
              </a:spcBef>
            </a:pPr>
            <a:r>
              <a:rPr lang="en-US" sz="9600">
                <a:solidFill>
                  <a:srgbClr val="6866E1"/>
                </a:solidFill>
                <a:latin typeface="Computer Says No"/>
              </a:rPr>
              <a:t>OPTIMIZING COLOR SPACES FOR DEVICE CONSISTENCY AND ADVANCED IMAGE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4475875">
            <a:off x="12551110" y="2716772"/>
            <a:ext cx="8392460" cy="6420004"/>
          </a:xfrm>
          <a:custGeom>
            <a:avLst/>
            <a:gdLst/>
            <a:ahLst/>
            <a:cxnLst/>
            <a:rect r="r" b="b" t="t" l="l"/>
            <a:pathLst>
              <a:path h="6420004" w="8392460">
                <a:moveTo>
                  <a:pt x="0" y="0"/>
                </a:moveTo>
                <a:lnTo>
                  <a:pt x="8392460" y="0"/>
                </a:lnTo>
                <a:lnTo>
                  <a:pt x="8392460" y="6420003"/>
                </a:lnTo>
                <a:lnTo>
                  <a:pt x="0" y="6420003"/>
                </a:lnTo>
                <a:lnTo>
                  <a:pt x="0" y="0"/>
                </a:lnTo>
                <a:close/>
              </a:path>
            </a:pathLst>
          </a:custGeom>
          <a:blipFill>
            <a:blip r:embed="rId3"/>
            <a:stretch>
              <a:fillRect l="0" t="0" r="0" b="0"/>
            </a:stretch>
          </a:blipFill>
        </p:spPr>
      </p:sp>
      <p:sp>
        <p:nvSpPr>
          <p:cNvPr name="TextBox 3" id="3"/>
          <p:cNvSpPr txBox="true"/>
          <p:nvPr/>
        </p:nvSpPr>
        <p:spPr>
          <a:xfrm rot="0">
            <a:off x="722539" y="2307381"/>
            <a:ext cx="15696359" cy="7130415"/>
          </a:xfrm>
          <a:prstGeom prst="rect">
            <a:avLst/>
          </a:prstGeom>
        </p:spPr>
        <p:txBody>
          <a:bodyPr anchor="t" rtlCol="false" tIns="0" lIns="0" bIns="0" rIns="0">
            <a:spAutoFit/>
          </a:bodyPr>
          <a:lstStyle/>
          <a:p>
            <a:pPr>
              <a:lnSpc>
                <a:spcPts val="3359"/>
              </a:lnSpc>
            </a:pPr>
          </a:p>
          <a:p>
            <a:pPr>
              <a:lnSpc>
                <a:spcPts val="3359"/>
              </a:lnSpc>
            </a:pPr>
            <a:r>
              <a:rPr lang="en-US" sz="2400">
                <a:solidFill>
                  <a:srgbClr val="FFFFFF"/>
                </a:solidFill>
                <a:latin typeface="Poppins Light"/>
              </a:rPr>
              <a:t>Image Color Transformations:</a:t>
            </a:r>
          </a:p>
          <a:p>
            <a:pPr>
              <a:lnSpc>
                <a:spcPts val="3359"/>
              </a:lnSpc>
            </a:pPr>
            <a:r>
              <a:rPr lang="en-US" sz="2400">
                <a:solidFill>
                  <a:srgbClr val="FFFFFF"/>
                </a:solidFill>
                <a:latin typeface="Poppins Light"/>
              </a:rPr>
              <a:t>  - Example 1: Converting images from one color space to another, such as from RGB to grayscale or from RGB to HSV.</a:t>
            </a:r>
          </a:p>
          <a:p>
            <a:pPr>
              <a:lnSpc>
                <a:spcPts val="3359"/>
              </a:lnSpc>
            </a:pPr>
            <a:r>
              <a:rPr lang="en-US" sz="2400">
                <a:solidFill>
                  <a:srgbClr val="FFFFFF"/>
                </a:solidFill>
                <a:latin typeface="Poppins Light"/>
              </a:rPr>
              <a:t>  - Example 2: Adjusting image contrast and brightness in the RGB color space.</a:t>
            </a:r>
          </a:p>
          <a:p>
            <a:pPr>
              <a:lnSpc>
                <a:spcPts val="3359"/>
              </a:lnSpc>
            </a:pPr>
          </a:p>
          <a:p>
            <a:pPr>
              <a:lnSpc>
                <a:spcPts val="3359"/>
              </a:lnSpc>
            </a:pPr>
          </a:p>
          <a:p>
            <a:pPr>
              <a:lnSpc>
                <a:spcPts val="3359"/>
              </a:lnSpc>
            </a:pPr>
          </a:p>
          <a:p>
            <a:pPr>
              <a:lnSpc>
                <a:spcPts val="3359"/>
              </a:lnSpc>
            </a:pPr>
            <a:r>
              <a:rPr lang="en-US" sz="2400">
                <a:solidFill>
                  <a:srgbClr val="FFFFFF"/>
                </a:solidFill>
                <a:latin typeface="Poppins Light"/>
              </a:rPr>
              <a:t>- Face recognition using deep learning models:</a:t>
            </a:r>
          </a:p>
          <a:p>
            <a:pPr>
              <a:lnSpc>
                <a:spcPts val="3359"/>
              </a:lnSpc>
            </a:pPr>
            <a:r>
              <a:rPr lang="en-US" sz="2400">
                <a:solidFill>
                  <a:srgbClr val="FFFFFF"/>
                </a:solidFill>
                <a:latin typeface="Poppins Light"/>
              </a:rPr>
              <a:t>  - OpenCV integrates with deep learning frameworks like TensorFlow and PyTorch</a:t>
            </a:r>
          </a:p>
          <a:p>
            <a:pPr>
              <a:lnSpc>
                <a:spcPts val="3359"/>
              </a:lnSpc>
            </a:pPr>
            <a:r>
              <a:rPr lang="en-US" sz="2400">
                <a:solidFill>
                  <a:srgbClr val="FFFFFF"/>
                </a:solidFill>
                <a:latin typeface="Poppins Light"/>
              </a:rPr>
              <a:t>  - Enables the development and deployment of complex algorithms</a:t>
            </a:r>
          </a:p>
          <a:p>
            <a:pPr>
              <a:lnSpc>
                <a:spcPts val="3359"/>
              </a:lnSpc>
            </a:pPr>
            <a:r>
              <a:rPr lang="en-US" sz="2400">
                <a:solidFill>
                  <a:srgbClr val="FFFFFF"/>
                </a:solidFill>
                <a:latin typeface="Poppins Light"/>
              </a:rPr>
              <a:t>  - Processes images in various color spaces to recognize and classify human faces accurately</a:t>
            </a:r>
          </a:p>
          <a:p>
            <a:pPr>
              <a:lnSpc>
                <a:spcPts val="3359"/>
              </a:lnSpc>
            </a:pPr>
          </a:p>
          <a:p>
            <a:pPr>
              <a:lnSpc>
                <a:spcPts val="3359"/>
              </a:lnSpc>
            </a:pPr>
            <a:r>
              <a:rPr lang="en-US" sz="2400">
                <a:solidFill>
                  <a:srgbClr val="FFFFFF"/>
                </a:solidFill>
                <a:latin typeface="Poppins Light"/>
              </a:rPr>
              <a:t>- Object detection and classification in videos and live streams:</a:t>
            </a:r>
          </a:p>
          <a:p>
            <a:pPr>
              <a:lnSpc>
                <a:spcPts val="3359"/>
              </a:lnSpc>
            </a:pPr>
            <a:r>
              <a:rPr lang="en-US" sz="2400">
                <a:solidFill>
                  <a:srgbClr val="FFFFFF"/>
                </a:solidFill>
                <a:latin typeface="Poppins Light"/>
              </a:rPr>
              <a:t>  - OpenCV can process video frames in real-time</a:t>
            </a:r>
          </a:p>
          <a:p>
            <a:pPr>
              <a:lnSpc>
                <a:spcPts val="3359"/>
              </a:lnSpc>
            </a:pPr>
            <a:r>
              <a:rPr lang="en-US" sz="2400">
                <a:solidFill>
                  <a:srgbClr val="FFFFFF"/>
                </a:solidFill>
                <a:latin typeface="Poppins Light"/>
              </a:rPr>
              <a:t>  - Detects and classifies objects using pre-trained machine learning models</a:t>
            </a:r>
          </a:p>
          <a:p>
            <a:pPr>
              <a:lnSpc>
                <a:spcPts val="3359"/>
              </a:lnSpc>
            </a:pPr>
            <a:r>
              <a:rPr lang="en-US" sz="2400">
                <a:solidFill>
                  <a:srgbClr val="FFFFFF"/>
                </a:solidFill>
                <a:latin typeface="Poppins Light"/>
              </a:rPr>
              <a:t>  - Widely used in applications like surveillance, vehicle navigation, and interactive installations</a:t>
            </a:r>
          </a:p>
        </p:txBody>
      </p:sp>
      <p:sp>
        <p:nvSpPr>
          <p:cNvPr name="Freeform 4" id="4"/>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TextBox 5" id="5"/>
          <p:cNvSpPr txBox="true"/>
          <p:nvPr/>
        </p:nvSpPr>
        <p:spPr>
          <a:xfrm rot="0">
            <a:off x="722539" y="4641422"/>
            <a:ext cx="10037372"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Complex Machine Learning Algorithms:</a:t>
            </a:r>
          </a:p>
        </p:txBody>
      </p:sp>
      <p:sp>
        <p:nvSpPr>
          <p:cNvPr name="TextBox 6" id="6"/>
          <p:cNvSpPr txBox="true"/>
          <p:nvPr/>
        </p:nvSpPr>
        <p:spPr>
          <a:xfrm rot="0">
            <a:off x="722539" y="2076241"/>
            <a:ext cx="10037372" cy="509905"/>
          </a:xfrm>
          <a:prstGeom prst="rect">
            <a:avLst/>
          </a:prstGeom>
        </p:spPr>
        <p:txBody>
          <a:bodyPr anchor="t" rtlCol="false" tIns="0" lIns="0" bIns="0" rIns="0">
            <a:spAutoFit/>
          </a:bodyPr>
          <a:lstStyle/>
          <a:p>
            <a:pPr>
              <a:lnSpc>
                <a:spcPts val="3919"/>
              </a:lnSpc>
            </a:pPr>
            <a:r>
              <a:rPr lang="en-US" sz="2799">
                <a:solidFill>
                  <a:srgbClr val="FFFFFF"/>
                </a:solidFill>
                <a:latin typeface="Poppins Medium"/>
              </a:rPr>
              <a:t>Wide Usage in Applications:</a:t>
            </a:r>
          </a:p>
        </p:txBody>
      </p:sp>
      <p:sp>
        <p:nvSpPr>
          <p:cNvPr name="TextBox 7" id="7"/>
          <p:cNvSpPr txBox="true"/>
          <p:nvPr/>
        </p:nvSpPr>
        <p:spPr>
          <a:xfrm rot="0">
            <a:off x="722539" y="705000"/>
            <a:ext cx="16024801" cy="1110236"/>
          </a:xfrm>
          <a:prstGeom prst="rect">
            <a:avLst/>
          </a:prstGeom>
        </p:spPr>
        <p:txBody>
          <a:bodyPr anchor="t" rtlCol="false" tIns="0" lIns="0" bIns="0" rIns="0">
            <a:spAutoFit/>
          </a:bodyPr>
          <a:lstStyle/>
          <a:p>
            <a:pPr marL="0" indent="0" lvl="0">
              <a:lnSpc>
                <a:spcPts val="7488"/>
              </a:lnSpc>
              <a:spcBef>
                <a:spcPct val="0"/>
              </a:spcBef>
            </a:pPr>
            <a:r>
              <a:rPr lang="en-US" sz="10400">
                <a:solidFill>
                  <a:srgbClr val="6866E1"/>
                </a:solidFill>
                <a:latin typeface="Computer Says No"/>
              </a:rPr>
              <a:t>COLOUR SPACES IN IMAGE 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722539" y="5672555"/>
            <a:ext cx="13019421" cy="38503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Each color space serves different purposes in image processing</a:t>
            </a:r>
          </a:p>
          <a:p>
            <a:pPr>
              <a:lnSpc>
                <a:spcPts val="3402"/>
              </a:lnSpc>
            </a:pPr>
            <a:r>
              <a:rPr lang="en-US" sz="2100">
                <a:solidFill>
                  <a:srgbClr val="FFFFFF"/>
                </a:solidFill>
                <a:latin typeface="Poppins Light"/>
              </a:rPr>
              <a:t>- RGB is suitable for display purposes</a:t>
            </a:r>
          </a:p>
          <a:p>
            <a:pPr>
              <a:lnSpc>
                <a:spcPts val="3402"/>
              </a:lnSpc>
            </a:pPr>
            <a:r>
              <a:rPr lang="en-US" sz="2100">
                <a:solidFill>
                  <a:srgbClr val="FFFFFF"/>
                </a:solidFill>
                <a:latin typeface="Poppins Light"/>
              </a:rPr>
              <a:t>- HSV is useful for tasks requiring color segmentation or detection</a:t>
            </a:r>
          </a:p>
          <a:p>
            <a:pPr>
              <a:lnSpc>
                <a:spcPts val="3402"/>
              </a:lnSpc>
            </a:pPr>
            <a:r>
              <a:rPr lang="en-US" sz="2100">
                <a:solidFill>
                  <a:srgbClr val="FFFFFF"/>
                </a:solidFill>
                <a:latin typeface="Poppins Light"/>
              </a:rPr>
              <a:t>- LAB is ideal for tasks that require color accuracy and consistency across different mediums</a:t>
            </a:r>
          </a:p>
          <a:p>
            <a:pPr>
              <a:lnSpc>
                <a:spcPts val="3402"/>
              </a:lnSpc>
            </a:pPr>
          </a:p>
          <a:p>
            <a:pPr>
              <a:lnSpc>
                <a:spcPts val="3402"/>
              </a:lnSpc>
            </a:pPr>
            <a:r>
              <a:rPr lang="en-US" sz="2100">
                <a:solidFill>
                  <a:srgbClr val="FFFFFF"/>
                </a:solidFill>
                <a:latin typeface="Poppins Light"/>
              </a:rPr>
              <a:t>- Understanding different color spaces is crucial for image processing and manipulation</a:t>
            </a:r>
          </a:p>
          <a:p>
            <a:pPr>
              <a:lnSpc>
                <a:spcPts val="3402"/>
              </a:lnSpc>
            </a:pPr>
            <a:r>
              <a:rPr lang="en-US" sz="2100">
                <a:solidFill>
                  <a:srgbClr val="FFFFFF"/>
                </a:solidFill>
                <a:latin typeface="Poppins Light"/>
              </a:rPr>
              <a:t>- Choosing the right color space can make a significant difference in achieving desired outcomes</a:t>
            </a:r>
          </a:p>
          <a:p>
            <a:pPr>
              <a:lnSpc>
                <a:spcPts val="3402"/>
              </a:lnSpc>
            </a:pPr>
            <a:r>
              <a:rPr lang="en-US" sz="2100">
                <a:solidFill>
                  <a:srgbClr val="FFFFFF"/>
                </a:solidFill>
                <a:latin typeface="Poppins Light"/>
              </a:rPr>
              <a:t>- Different color spaces have specific applications for digital media, photography, and advanced computer vision tasks</a:t>
            </a:r>
          </a:p>
        </p:txBody>
      </p:sp>
      <p:sp>
        <p:nvSpPr>
          <p:cNvPr name="TextBox 3" id="3"/>
          <p:cNvSpPr txBox="true"/>
          <p:nvPr/>
        </p:nvSpPr>
        <p:spPr>
          <a:xfrm rot="0">
            <a:off x="722539" y="3632651"/>
            <a:ext cx="12085234" cy="170726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A color space is a system for organizing colors.</a:t>
            </a:r>
          </a:p>
          <a:p>
            <a:pPr>
              <a:lnSpc>
                <a:spcPts val="3402"/>
              </a:lnSpc>
            </a:pPr>
            <a:r>
              <a:rPr lang="en-US" sz="2100">
                <a:solidFill>
                  <a:srgbClr val="FFFFFF"/>
                </a:solidFill>
                <a:latin typeface="Poppins Light"/>
              </a:rPr>
              <a:t>- It enables accurate reproduction, communication, and digital representation of colors.</a:t>
            </a:r>
          </a:p>
          <a:p>
            <a:pPr>
              <a:lnSpc>
                <a:spcPts val="3402"/>
              </a:lnSpc>
            </a:pPr>
            <a:r>
              <a:rPr lang="en-US" sz="2100">
                <a:solidFill>
                  <a:srgbClr val="FFFFFF"/>
                </a:solidFill>
                <a:latin typeface="Poppins Light"/>
              </a:rPr>
              <a:t>- The system represents colors as a set of numbers, typically three or four values.</a:t>
            </a:r>
          </a:p>
          <a:p>
            <a:pPr>
              <a:lnSpc>
                <a:spcPts val="3402"/>
              </a:lnSpc>
            </a:pPr>
            <a:r>
              <a:rPr lang="en-US" sz="2100">
                <a:solidFill>
                  <a:srgbClr val="FFFFFF"/>
                </a:solidFill>
                <a:latin typeface="Poppins Light"/>
              </a:rPr>
              <a:t>- These values correspond to the color components.</a:t>
            </a:r>
          </a:p>
        </p:txBody>
      </p:sp>
      <p:sp>
        <p:nvSpPr>
          <p:cNvPr name="Freeform 4" id="4"/>
          <p:cNvSpPr/>
          <p:nvPr/>
        </p:nvSpPr>
        <p:spPr>
          <a:xfrm flipH="true" flipV="false" rot="0">
            <a:off x="11995599" y="398821"/>
            <a:ext cx="6067883" cy="8893783"/>
          </a:xfrm>
          <a:custGeom>
            <a:avLst/>
            <a:gdLst/>
            <a:ahLst/>
            <a:cxnLst/>
            <a:rect r="r" b="b" t="t" l="l"/>
            <a:pathLst>
              <a:path h="8893783" w="6067883">
                <a:moveTo>
                  <a:pt x="6067883" y="0"/>
                </a:moveTo>
                <a:lnTo>
                  <a:pt x="0" y="0"/>
                </a:lnTo>
                <a:lnTo>
                  <a:pt x="0" y="8893783"/>
                </a:lnTo>
                <a:lnTo>
                  <a:pt x="6067883" y="8893783"/>
                </a:lnTo>
                <a:lnTo>
                  <a:pt x="6067883" y="0"/>
                </a:lnTo>
                <a:close/>
              </a:path>
            </a:pathLst>
          </a:custGeom>
          <a:blipFill>
            <a:blip r:embed="rId3"/>
            <a:stretch>
              <a:fillRect l="0" t="0" r="0" b="0"/>
            </a:stretch>
          </a:blipFill>
        </p:spPr>
      </p:sp>
      <p:sp>
        <p:nvSpPr>
          <p:cNvPr name="Freeform 5" id="5"/>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4"/>
            <a:stretch>
              <a:fillRect l="0" t="0" r="0" b="0"/>
            </a:stretch>
          </a:blipFill>
        </p:spPr>
      </p:sp>
      <p:sp>
        <p:nvSpPr>
          <p:cNvPr name="Freeform 6" id="6"/>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TextBox 7" id="7"/>
          <p:cNvSpPr txBox="true"/>
          <p:nvPr/>
        </p:nvSpPr>
        <p:spPr>
          <a:xfrm rot="0">
            <a:off x="722539" y="499616"/>
            <a:ext cx="13292832" cy="3237810"/>
          </a:xfrm>
          <a:prstGeom prst="rect">
            <a:avLst/>
          </a:prstGeom>
        </p:spPr>
        <p:txBody>
          <a:bodyPr anchor="t" rtlCol="false" tIns="0" lIns="0" bIns="0" rIns="0">
            <a:spAutoFit/>
          </a:bodyPr>
          <a:lstStyle/>
          <a:p>
            <a:pPr marL="0" indent="0" lvl="0">
              <a:lnSpc>
                <a:spcPts val="8091"/>
              </a:lnSpc>
              <a:spcBef>
                <a:spcPct val="0"/>
              </a:spcBef>
            </a:pPr>
            <a:r>
              <a:rPr lang="en-US" sz="11238">
                <a:solidFill>
                  <a:srgbClr val="6866E1"/>
                </a:solidFill>
                <a:latin typeface="Computer Says No"/>
              </a:rPr>
              <a:t>SELECTING THE OPTIMAL COLOR SPACE FOR DIVERSE IMAGING NEEDS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3572511"/>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3"/>
            <a:stretch>
              <a:fillRect l="0" t="0" r="0" b="0"/>
            </a:stretch>
          </a:blipFill>
        </p:spPr>
      </p:sp>
      <p:grpSp>
        <p:nvGrpSpPr>
          <p:cNvPr name="Group 3" id="3"/>
          <p:cNvGrpSpPr/>
          <p:nvPr/>
        </p:nvGrpSpPr>
        <p:grpSpPr>
          <a:xfrm rot="0">
            <a:off x="7984048" y="3137419"/>
            <a:ext cx="7485611" cy="680410"/>
            <a:chOff x="0" y="0"/>
            <a:chExt cx="1971519" cy="179203"/>
          </a:xfrm>
        </p:grpSpPr>
        <p:sp>
          <p:nvSpPr>
            <p:cNvPr name="Freeform 4" id="4"/>
            <p:cNvSpPr/>
            <p:nvPr/>
          </p:nvSpPr>
          <p:spPr>
            <a:xfrm flipH="false" flipV="false" rot="0">
              <a:off x="0" y="0"/>
              <a:ext cx="1971519" cy="179203"/>
            </a:xfrm>
            <a:custGeom>
              <a:avLst/>
              <a:gdLst/>
              <a:ahLst/>
              <a:cxnLst/>
              <a:rect r="r" b="b" t="t" l="l"/>
              <a:pathLst>
                <a:path h="179203" w="1971519">
                  <a:moveTo>
                    <a:pt x="0" y="0"/>
                  </a:moveTo>
                  <a:lnTo>
                    <a:pt x="1971519" y="0"/>
                  </a:lnTo>
                  <a:lnTo>
                    <a:pt x="1971519"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1971519"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Face recognition using deep learning models:</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4"/>
            <a:stretch>
              <a:fillRect l="0" t="0" r="0" b="0"/>
            </a:stretch>
          </a:blipFill>
        </p:spPr>
      </p:sp>
      <p:sp>
        <p:nvSpPr>
          <p:cNvPr name="TextBox 7" id="7"/>
          <p:cNvSpPr txBox="true"/>
          <p:nvPr/>
        </p:nvSpPr>
        <p:spPr>
          <a:xfrm rot="0">
            <a:off x="783726" y="920805"/>
            <a:ext cx="17000110" cy="2218635"/>
          </a:xfrm>
          <a:prstGeom prst="rect">
            <a:avLst/>
          </a:prstGeom>
        </p:spPr>
        <p:txBody>
          <a:bodyPr anchor="t" rtlCol="false" tIns="0" lIns="0" bIns="0" rIns="0">
            <a:spAutoFit/>
          </a:bodyPr>
          <a:lstStyle/>
          <a:p>
            <a:pPr algn="ctr" marL="0" indent="0" lvl="0">
              <a:lnSpc>
                <a:spcPts val="8091"/>
              </a:lnSpc>
              <a:spcBef>
                <a:spcPct val="0"/>
              </a:spcBef>
            </a:pPr>
            <a:r>
              <a:rPr lang="en-US" sz="11238">
                <a:solidFill>
                  <a:srgbClr val="6866E1"/>
                </a:solidFill>
                <a:latin typeface="Computer Says No"/>
              </a:rPr>
              <a:t>EXAMPLES OF COMPLEX MACHINE LEARNING ALGORITHMS USING OPENCV</a:t>
            </a:r>
          </a:p>
        </p:txBody>
      </p:sp>
      <p:sp>
        <p:nvSpPr>
          <p:cNvPr name="TextBox 8" id="8"/>
          <p:cNvSpPr txBox="true"/>
          <p:nvPr/>
        </p:nvSpPr>
        <p:spPr>
          <a:xfrm rot="0">
            <a:off x="7984048" y="3959121"/>
            <a:ext cx="9458843" cy="21358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 OpenCV integrates with deep learning frameworks like TensorFlow and PyTorch</a:t>
            </a:r>
          </a:p>
          <a:p>
            <a:pPr>
              <a:lnSpc>
                <a:spcPts val="3402"/>
              </a:lnSpc>
            </a:pPr>
            <a:r>
              <a:rPr lang="en-US" sz="2100">
                <a:solidFill>
                  <a:srgbClr val="FFFFFF"/>
                </a:solidFill>
                <a:latin typeface="Poppins Light"/>
              </a:rPr>
              <a:t>  - Enables the development and deployment of complex algorithms</a:t>
            </a:r>
          </a:p>
          <a:p>
            <a:pPr>
              <a:lnSpc>
                <a:spcPts val="3402"/>
              </a:lnSpc>
            </a:pPr>
            <a:r>
              <a:rPr lang="en-US" sz="2100">
                <a:solidFill>
                  <a:srgbClr val="FFFFFF"/>
                </a:solidFill>
                <a:latin typeface="Poppins Light"/>
              </a:rPr>
              <a:t>  - Processes images in various color spaces to recognize and classify human faces accurately</a:t>
            </a:r>
          </a:p>
        </p:txBody>
      </p:sp>
      <p:grpSp>
        <p:nvGrpSpPr>
          <p:cNvPr name="Group 9" id="9"/>
          <p:cNvGrpSpPr/>
          <p:nvPr/>
        </p:nvGrpSpPr>
        <p:grpSpPr>
          <a:xfrm rot="0">
            <a:off x="7984048" y="6370190"/>
            <a:ext cx="9275252" cy="680410"/>
            <a:chOff x="0" y="0"/>
            <a:chExt cx="2442865" cy="179203"/>
          </a:xfrm>
        </p:grpSpPr>
        <p:sp>
          <p:nvSpPr>
            <p:cNvPr name="Freeform 10" id="10"/>
            <p:cNvSpPr/>
            <p:nvPr/>
          </p:nvSpPr>
          <p:spPr>
            <a:xfrm flipH="false" flipV="false" rot="0">
              <a:off x="0" y="0"/>
              <a:ext cx="2442865" cy="179203"/>
            </a:xfrm>
            <a:custGeom>
              <a:avLst/>
              <a:gdLst/>
              <a:ahLst/>
              <a:cxnLst/>
              <a:rect r="r" b="b" t="t" l="l"/>
              <a:pathLst>
                <a:path h="179203" w="2442865">
                  <a:moveTo>
                    <a:pt x="0" y="0"/>
                  </a:moveTo>
                  <a:lnTo>
                    <a:pt x="2442865" y="0"/>
                  </a:lnTo>
                  <a:lnTo>
                    <a:pt x="2442865"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2442865"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Object detection and classification in videos and live streams:</a:t>
              </a:r>
            </a:p>
          </p:txBody>
        </p:sp>
      </p:grpSp>
      <p:sp>
        <p:nvSpPr>
          <p:cNvPr name="TextBox 12" id="12"/>
          <p:cNvSpPr txBox="true"/>
          <p:nvPr/>
        </p:nvSpPr>
        <p:spPr>
          <a:xfrm rot="0">
            <a:off x="7984048" y="7193475"/>
            <a:ext cx="9275252" cy="21358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OpenCV can process video frames in real-time</a:t>
            </a:r>
          </a:p>
          <a:p>
            <a:pPr>
              <a:lnSpc>
                <a:spcPts val="3402"/>
              </a:lnSpc>
            </a:pPr>
            <a:r>
              <a:rPr lang="en-US" sz="2100">
                <a:solidFill>
                  <a:srgbClr val="FFFFFF"/>
                </a:solidFill>
                <a:latin typeface="Poppins Light"/>
              </a:rPr>
              <a:t>- Detects and classifies objects using pre-trained machine learning models</a:t>
            </a:r>
          </a:p>
          <a:p>
            <a:pPr>
              <a:lnSpc>
                <a:spcPts val="3402"/>
              </a:lnSpc>
            </a:pPr>
            <a:r>
              <a:rPr lang="en-US" sz="2100">
                <a:solidFill>
                  <a:srgbClr val="FFFFFF"/>
                </a:solidFill>
                <a:latin typeface="Poppins Light"/>
              </a:rPr>
              <a:t>  - Widely used in applications like surveillance, vehicle navigation, and interactive installations</a:t>
            </a:r>
          </a:p>
        </p:txBody>
      </p:sp>
      <p:sp>
        <p:nvSpPr>
          <p:cNvPr name="Freeform 13" id="1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5"/>
            <a:stretch>
              <a:fillRect l="0" t="0" r="0" b="0"/>
            </a:stretch>
          </a:blipFill>
        </p:spPr>
      </p:sp>
      <p:sp>
        <p:nvSpPr>
          <p:cNvPr name="Freeform 14" id="1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56169" y="2282265"/>
            <a:ext cx="10084984" cy="21358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RGB color space is based on three primary colors: Red, Green, and Blue</a:t>
            </a:r>
          </a:p>
          <a:p>
            <a:pPr>
              <a:lnSpc>
                <a:spcPts val="3402"/>
              </a:lnSpc>
            </a:pPr>
            <a:r>
              <a:rPr lang="en-US" sz="2100">
                <a:solidFill>
                  <a:srgbClr val="FFFFFF"/>
                </a:solidFill>
                <a:latin typeface="Poppins Light"/>
              </a:rPr>
              <a:t>- Colors are produced by combining these three colors in varying intensities</a:t>
            </a:r>
          </a:p>
          <a:p>
            <a:pPr>
              <a:lnSpc>
                <a:spcPts val="3402"/>
              </a:lnSpc>
            </a:pPr>
            <a:r>
              <a:rPr lang="en-US" sz="2100">
                <a:solidFill>
                  <a:srgbClr val="FFFFFF"/>
                </a:solidFill>
                <a:latin typeface="Poppins Light"/>
              </a:rPr>
              <a:t>- This color space is additive, meaning that colors are created by adding light</a:t>
            </a:r>
          </a:p>
          <a:p>
            <a:pPr>
              <a:lnSpc>
                <a:spcPts val="3402"/>
              </a:lnSpc>
            </a:pPr>
            <a:r>
              <a:rPr lang="en-US" sz="2100">
                <a:solidFill>
                  <a:srgbClr val="FFFFFF"/>
                </a:solidFill>
                <a:latin typeface="Poppins Light"/>
              </a:rPr>
              <a:t>- The combination of all three primary colors in full intensity produces white</a:t>
            </a:r>
          </a:p>
        </p:txBody>
      </p:sp>
      <p:sp>
        <p:nvSpPr>
          <p:cNvPr name="TextBox 3" id="3"/>
          <p:cNvSpPr txBox="true"/>
          <p:nvPr/>
        </p:nvSpPr>
        <p:spPr>
          <a:xfrm rot="0">
            <a:off x="1256169" y="5505450"/>
            <a:ext cx="10491480" cy="3850386"/>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 The RGB color space is essential for digital imaging and design.</a:t>
            </a:r>
          </a:p>
          <a:p>
            <a:pPr>
              <a:lnSpc>
                <a:spcPts val="3402"/>
              </a:lnSpc>
            </a:pPr>
            <a:r>
              <a:rPr lang="en-US" sz="2100">
                <a:solidFill>
                  <a:srgbClr val="FFFFFF"/>
                </a:solidFill>
                <a:latin typeface="Poppins Light"/>
              </a:rPr>
              <a:t>- It provides a broad spectrum of colors suitable for electronic displays and digital media creation.</a:t>
            </a:r>
          </a:p>
          <a:p>
            <a:pPr>
              <a:lnSpc>
                <a:spcPts val="3402"/>
              </a:lnSpc>
            </a:pPr>
            <a:r>
              <a:rPr lang="en-US" sz="2100">
                <a:solidFill>
                  <a:srgbClr val="FFFFFF"/>
                </a:solidFill>
                <a:latin typeface="Poppins Light"/>
              </a:rPr>
              <a:t>- However, it has limitations, mainly in color matching and perceptual adjustments.</a:t>
            </a:r>
          </a:p>
          <a:p>
            <a:pPr>
              <a:lnSpc>
                <a:spcPts val="3402"/>
              </a:lnSpc>
            </a:pPr>
            <a:r>
              <a:rPr lang="en-US" sz="2100">
                <a:solidFill>
                  <a:srgbClr val="FFFFFF"/>
                </a:solidFill>
                <a:latin typeface="Poppins Light"/>
              </a:rPr>
              <a:t>- Understanding and choosing the right color space is crucial for specific tasks such as printing or color correction.</a:t>
            </a:r>
          </a:p>
          <a:p>
            <a:pPr>
              <a:lnSpc>
                <a:spcPts val="3402"/>
              </a:lnSpc>
            </a:pPr>
            <a:r>
              <a:rPr lang="en-US" sz="2100">
                <a:solidFill>
                  <a:srgbClr val="FFFFFF"/>
                </a:solidFill>
                <a:latin typeface="Poppins Light"/>
              </a:rPr>
              <a:t>- Other color models might be more appropriate depending on the task at hand.</a:t>
            </a:r>
          </a:p>
        </p:txBody>
      </p:sp>
      <p:sp>
        <p:nvSpPr>
          <p:cNvPr name="Freeform 4" id="4"/>
          <p:cNvSpPr/>
          <p:nvPr/>
        </p:nvSpPr>
        <p:spPr>
          <a:xfrm flipH="false" flipV="false" rot="0">
            <a:off x="11576727" y="877661"/>
            <a:ext cx="6002030" cy="5980746"/>
          </a:xfrm>
          <a:custGeom>
            <a:avLst/>
            <a:gdLst/>
            <a:ahLst/>
            <a:cxnLst/>
            <a:rect r="r" b="b" t="t" l="l"/>
            <a:pathLst>
              <a:path h="5980746" w="6002030">
                <a:moveTo>
                  <a:pt x="0" y="0"/>
                </a:moveTo>
                <a:lnTo>
                  <a:pt x="6002030" y="0"/>
                </a:lnTo>
                <a:lnTo>
                  <a:pt x="6002030" y="5980746"/>
                </a:lnTo>
                <a:lnTo>
                  <a:pt x="0" y="5980746"/>
                </a:lnTo>
                <a:lnTo>
                  <a:pt x="0" y="0"/>
                </a:lnTo>
                <a:close/>
              </a:path>
            </a:pathLst>
          </a:custGeom>
          <a:blipFill>
            <a:blip r:embed="rId3"/>
            <a:stretch>
              <a:fillRect l="0" t="0" r="0" b="0"/>
            </a:stretch>
          </a:blipFill>
        </p:spPr>
      </p:sp>
      <p:sp>
        <p:nvSpPr>
          <p:cNvPr name="Freeform 5" id="5"/>
          <p:cNvSpPr/>
          <p:nvPr/>
        </p:nvSpPr>
        <p:spPr>
          <a:xfrm flipH="false" flipV="false" rot="-3074799">
            <a:off x="10833424" y="5490348"/>
            <a:ext cx="5495324" cy="2400066"/>
          </a:xfrm>
          <a:custGeom>
            <a:avLst/>
            <a:gdLst/>
            <a:ahLst/>
            <a:cxnLst/>
            <a:rect r="r" b="b" t="t" l="l"/>
            <a:pathLst>
              <a:path h="2400066" w="5495324">
                <a:moveTo>
                  <a:pt x="0" y="0"/>
                </a:moveTo>
                <a:lnTo>
                  <a:pt x="5495324" y="0"/>
                </a:lnTo>
                <a:lnTo>
                  <a:pt x="5495324" y="2400066"/>
                </a:lnTo>
                <a:lnTo>
                  <a:pt x="0" y="2400066"/>
                </a:lnTo>
                <a:lnTo>
                  <a:pt x="0" y="0"/>
                </a:lnTo>
                <a:close/>
              </a:path>
            </a:pathLst>
          </a:custGeom>
          <a:blipFill>
            <a:blip r:embed="rId4"/>
            <a:stretch>
              <a:fillRect l="0" t="0" r="0" b="0"/>
            </a:stretch>
          </a:blipFill>
        </p:spPr>
      </p:sp>
      <p:sp>
        <p:nvSpPr>
          <p:cNvPr name="Freeform 6" id="6"/>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5"/>
            <a:stretch>
              <a:fillRect l="0" t="0" r="0" b="0"/>
            </a:stretch>
          </a:blipFill>
        </p:spPr>
      </p:sp>
      <p:sp>
        <p:nvSpPr>
          <p:cNvPr name="AutoShape 8" id="8"/>
          <p:cNvSpPr/>
          <p:nvPr/>
        </p:nvSpPr>
        <p:spPr>
          <a:xfrm>
            <a:off x="2040255" y="5124450"/>
            <a:ext cx="6492240"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685266" y="941746"/>
            <a:ext cx="16893491" cy="1269695"/>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UNDERSTANDING THE RGB COLOUR SPACE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11326467" y="-3912318"/>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5055842" y="443207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912359" y="3327783"/>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04535" y="3327783"/>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3269574" y="3422912"/>
            <a:ext cx="5929439" cy="2113329"/>
            <a:chOff x="0" y="0"/>
            <a:chExt cx="7905918" cy="2817772"/>
          </a:xfrm>
        </p:grpSpPr>
        <p:sp>
          <p:nvSpPr>
            <p:cNvPr name="Freeform 8" id="8"/>
            <p:cNvSpPr/>
            <p:nvPr/>
          </p:nvSpPr>
          <p:spPr>
            <a:xfrm flipH="false" flipV="false" rot="0">
              <a:off x="5088146" y="0"/>
              <a:ext cx="2817772" cy="2817772"/>
            </a:xfrm>
            <a:custGeom>
              <a:avLst/>
              <a:gdLst/>
              <a:ahLst/>
              <a:cxnLst/>
              <a:rect r="r" b="b" t="t" l="l"/>
              <a:pathLst>
                <a:path h="2817772" w="2817772">
                  <a:moveTo>
                    <a:pt x="0" y="0"/>
                  </a:moveTo>
                  <a:lnTo>
                    <a:pt x="2817772" y="0"/>
                  </a:lnTo>
                  <a:lnTo>
                    <a:pt x="2817772" y="2817772"/>
                  </a:lnTo>
                  <a:lnTo>
                    <a:pt x="0" y="2817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0"/>
              <a:ext cx="2817772" cy="2817772"/>
            </a:xfrm>
            <a:custGeom>
              <a:avLst/>
              <a:gdLst/>
              <a:ahLst/>
              <a:cxnLst/>
              <a:rect r="r" b="b" t="t" l="l"/>
              <a:pathLst>
                <a:path h="2817772" w="2817772">
                  <a:moveTo>
                    <a:pt x="0" y="0"/>
                  </a:moveTo>
                  <a:lnTo>
                    <a:pt x="2817772" y="0"/>
                  </a:lnTo>
                  <a:lnTo>
                    <a:pt x="2817772" y="2817772"/>
                  </a:lnTo>
                  <a:lnTo>
                    <a:pt x="0" y="2817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33484" y="1001958"/>
              <a:ext cx="1741115" cy="994283"/>
            </a:xfrm>
            <a:prstGeom prst="rect">
              <a:avLst/>
            </a:prstGeom>
          </p:spPr>
          <p:txBody>
            <a:bodyPr anchor="t" rtlCol="false" tIns="0" lIns="0" bIns="0" rIns="0">
              <a:spAutoFit/>
            </a:bodyPr>
            <a:lstStyle/>
            <a:p>
              <a:pPr algn="ctr" marL="0" indent="0" lvl="0">
                <a:lnSpc>
                  <a:spcPts val="2592"/>
                </a:lnSpc>
                <a:spcBef>
                  <a:spcPct val="0"/>
                </a:spcBef>
              </a:pPr>
              <a:r>
                <a:rPr lang="en-US" sz="3600">
                  <a:solidFill>
                    <a:srgbClr val="40B8F5"/>
                  </a:solidFill>
                  <a:latin typeface="Computer Says No"/>
                </a:rPr>
                <a:t>DIGITAL IMAGING:</a:t>
              </a:r>
            </a:p>
          </p:txBody>
        </p:sp>
        <p:sp>
          <p:nvSpPr>
            <p:cNvPr name="TextBox 11" id="11"/>
            <p:cNvSpPr txBox="true"/>
            <p:nvPr/>
          </p:nvSpPr>
          <p:spPr>
            <a:xfrm rot="0">
              <a:off x="5654847" y="1145762"/>
              <a:ext cx="1741115" cy="994283"/>
            </a:xfrm>
            <a:prstGeom prst="rect">
              <a:avLst/>
            </a:prstGeom>
          </p:spPr>
          <p:txBody>
            <a:bodyPr anchor="t" rtlCol="false" tIns="0" lIns="0" bIns="0" rIns="0">
              <a:spAutoFit/>
            </a:bodyPr>
            <a:lstStyle/>
            <a:p>
              <a:pPr algn="ctr" marL="0" indent="0" lvl="0">
                <a:lnSpc>
                  <a:spcPts val="2592"/>
                </a:lnSpc>
                <a:spcBef>
                  <a:spcPct val="0"/>
                </a:spcBef>
              </a:pPr>
              <a:r>
                <a:rPr lang="en-US" sz="3600">
                  <a:solidFill>
                    <a:srgbClr val="40B8F5"/>
                  </a:solidFill>
                  <a:latin typeface="Computer Says No"/>
                </a:rPr>
                <a:t>GRAPHIC DESIGN:</a:t>
              </a:r>
            </a:p>
          </p:txBody>
        </p:sp>
        <p:sp>
          <p:nvSpPr>
            <p:cNvPr name="AutoShape 12" id="12"/>
            <p:cNvSpPr/>
            <p:nvPr/>
          </p:nvSpPr>
          <p:spPr>
            <a:xfrm flipV="true">
              <a:off x="2817772" y="1440636"/>
              <a:ext cx="2270373" cy="0"/>
            </a:xfrm>
            <a:prstGeom prst="line">
              <a:avLst/>
            </a:prstGeom>
            <a:ln cap="rnd" w="63500">
              <a:solidFill>
                <a:srgbClr val="5CE5F8"/>
              </a:solidFill>
              <a:prstDash val="sysDot"/>
              <a:headEnd type="none" len="sm" w="sm"/>
              <a:tailEnd type="none" len="sm" w="sm"/>
            </a:ln>
          </p:spPr>
        </p:sp>
      </p:grpSp>
      <p:sp>
        <p:nvSpPr>
          <p:cNvPr name="TextBox 13" id="13"/>
          <p:cNvSpPr txBox="true"/>
          <p:nvPr/>
        </p:nvSpPr>
        <p:spPr>
          <a:xfrm rot="0">
            <a:off x="11348377" y="4065529"/>
            <a:ext cx="1305836" cy="705231"/>
          </a:xfrm>
          <a:prstGeom prst="rect">
            <a:avLst/>
          </a:prstGeom>
        </p:spPr>
        <p:txBody>
          <a:bodyPr anchor="t" rtlCol="false" tIns="0" lIns="0" bIns="0" rIns="0">
            <a:spAutoFit/>
          </a:bodyPr>
          <a:lstStyle/>
          <a:p>
            <a:pPr algn="ctr" marL="0" indent="0" lvl="0">
              <a:lnSpc>
                <a:spcPts val="2592"/>
              </a:lnSpc>
              <a:spcBef>
                <a:spcPct val="0"/>
              </a:spcBef>
            </a:pPr>
            <a:r>
              <a:rPr lang="en-US" sz="3600">
                <a:solidFill>
                  <a:srgbClr val="40B8F5"/>
                </a:solidFill>
                <a:latin typeface="Computer Says No"/>
              </a:rPr>
              <a:t>COLOR MATCHING:</a:t>
            </a:r>
          </a:p>
        </p:txBody>
      </p:sp>
      <p:sp>
        <p:nvSpPr>
          <p:cNvPr name="TextBox 14" id="14"/>
          <p:cNvSpPr txBox="true"/>
          <p:nvPr/>
        </p:nvSpPr>
        <p:spPr>
          <a:xfrm rot="0">
            <a:off x="14904560" y="4160420"/>
            <a:ext cx="1713279" cy="705231"/>
          </a:xfrm>
          <a:prstGeom prst="rect">
            <a:avLst/>
          </a:prstGeom>
        </p:spPr>
        <p:txBody>
          <a:bodyPr anchor="t" rtlCol="false" tIns="0" lIns="0" bIns="0" rIns="0">
            <a:spAutoFit/>
          </a:bodyPr>
          <a:lstStyle/>
          <a:p>
            <a:pPr algn="ctr" marL="0" indent="0" lvl="0">
              <a:lnSpc>
                <a:spcPts val="2592"/>
              </a:lnSpc>
              <a:spcBef>
                <a:spcPct val="0"/>
              </a:spcBef>
            </a:pPr>
            <a:r>
              <a:rPr lang="en-US" sz="3600">
                <a:solidFill>
                  <a:srgbClr val="40B8F5"/>
                </a:solidFill>
                <a:latin typeface="Computer Says No"/>
              </a:rPr>
              <a:t>HUMAN PERCEPTION:</a:t>
            </a:r>
          </a:p>
        </p:txBody>
      </p:sp>
      <p:sp>
        <p:nvSpPr>
          <p:cNvPr name="TextBox 15" id="15"/>
          <p:cNvSpPr txBox="true"/>
          <p:nvPr/>
        </p:nvSpPr>
        <p:spPr>
          <a:xfrm rot="0">
            <a:off x="14728468" y="5726742"/>
            <a:ext cx="3121512" cy="19293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Non-Intuitive Adjustments</a:t>
            </a:r>
          </a:p>
          <a:p>
            <a:pPr>
              <a:lnSpc>
                <a:spcPts val="3888"/>
              </a:lnSpc>
            </a:pPr>
            <a:r>
              <a:rPr lang="en-US" sz="2400">
                <a:solidFill>
                  <a:srgbClr val="FFFFFF"/>
                </a:solidFill>
                <a:latin typeface="Poppins Light"/>
              </a:rPr>
              <a:t>- Limited by Brightness</a:t>
            </a:r>
          </a:p>
        </p:txBody>
      </p:sp>
      <p:sp>
        <p:nvSpPr>
          <p:cNvPr name="AutoShape 16" id="16"/>
          <p:cNvSpPr/>
          <p:nvPr/>
        </p:nvSpPr>
        <p:spPr>
          <a:xfrm flipV="true">
            <a:off x="13025688" y="4408260"/>
            <a:ext cx="1702780" cy="0"/>
          </a:xfrm>
          <a:prstGeom prst="line">
            <a:avLst/>
          </a:prstGeom>
          <a:ln cap="rnd" w="47625">
            <a:solidFill>
              <a:srgbClr val="5CE5F8"/>
            </a:solidFill>
            <a:prstDash val="sysDot"/>
            <a:headEnd type="none" len="sm" w="sm"/>
            <a:tailEnd type="none" len="sm" w="sm"/>
          </a:ln>
        </p:spPr>
      </p:sp>
      <p:sp>
        <p:nvSpPr>
          <p:cNvPr name="TextBox 17" id="17"/>
          <p:cNvSpPr txBox="true"/>
          <p:nvPr/>
        </p:nvSpPr>
        <p:spPr>
          <a:xfrm rot="0">
            <a:off x="10912359" y="5726742"/>
            <a:ext cx="3121512" cy="192938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Printing Challenges</a:t>
            </a:r>
          </a:p>
          <a:p>
            <a:pPr>
              <a:lnSpc>
                <a:spcPts val="3888"/>
              </a:lnSpc>
            </a:pPr>
            <a:r>
              <a:rPr lang="en-US" sz="2400">
                <a:solidFill>
                  <a:srgbClr val="FFFFFF"/>
                </a:solidFill>
                <a:latin typeface="Poppins Light"/>
              </a:rPr>
              <a:t>- Device Dependency</a:t>
            </a:r>
          </a:p>
        </p:txBody>
      </p:sp>
      <p:sp>
        <p:nvSpPr>
          <p:cNvPr name="TextBox 18" id="18"/>
          <p:cNvSpPr txBox="true"/>
          <p:nvPr/>
        </p:nvSpPr>
        <p:spPr>
          <a:xfrm rot="0">
            <a:off x="7133622" y="5726742"/>
            <a:ext cx="3121512" cy="9578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 Web Design</a:t>
            </a:r>
          </a:p>
          <a:p>
            <a:pPr>
              <a:lnSpc>
                <a:spcPts val="3888"/>
              </a:lnSpc>
            </a:pPr>
            <a:r>
              <a:rPr lang="en-US" sz="2400">
                <a:solidFill>
                  <a:srgbClr val="FFFFFF"/>
                </a:solidFill>
                <a:latin typeface="Poppins Light"/>
              </a:rPr>
              <a:t>    - Digital Art</a:t>
            </a:r>
          </a:p>
        </p:txBody>
      </p:sp>
      <p:sp>
        <p:nvSpPr>
          <p:cNvPr name="TextBox 19" id="19"/>
          <p:cNvSpPr txBox="true"/>
          <p:nvPr/>
        </p:nvSpPr>
        <p:spPr>
          <a:xfrm rot="0">
            <a:off x="3353418" y="5726742"/>
            <a:ext cx="3121512" cy="1443609"/>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 Digital Imaging:</a:t>
            </a:r>
          </a:p>
          <a:p>
            <a:pPr>
              <a:lnSpc>
                <a:spcPts val="3888"/>
              </a:lnSpc>
            </a:pPr>
            <a:r>
              <a:rPr lang="en-US" sz="2400">
                <a:solidFill>
                  <a:srgbClr val="FFFFFF"/>
                </a:solidFill>
                <a:latin typeface="Poppins Light"/>
              </a:rPr>
              <a:t>- Digital Camera</a:t>
            </a:r>
          </a:p>
          <a:p>
            <a:pPr>
              <a:lnSpc>
                <a:spcPts val="3888"/>
              </a:lnSpc>
            </a:pPr>
            <a:r>
              <a:rPr lang="en-US" sz="2400">
                <a:solidFill>
                  <a:srgbClr val="FFFFFF"/>
                </a:solidFill>
                <a:latin typeface="Poppins Light"/>
              </a:rPr>
              <a:t>- Screen Display</a:t>
            </a:r>
          </a:p>
        </p:txBody>
      </p:sp>
      <p:sp>
        <p:nvSpPr>
          <p:cNvPr name="TextBox 20" id="20"/>
          <p:cNvSpPr txBox="true"/>
          <p:nvPr/>
        </p:nvSpPr>
        <p:spPr>
          <a:xfrm rot="0">
            <a:off x="4798111" y="2766830"/>
            <a:ext cx="2872367" cy="846582"/>
          </a:xfrm>
          <a:prstGeom prst="rect">
            <a:avLst/>
          </a:prstGeom>
        </p:spPr>
        <p:txBody>
          <a:bodyPr anchor="t" rtlCol="false" tIns="0" lIns="0" bIns="0" rIns="0">
            <a:spAutoFit/>
          </a:bodyPr>
          <a:lstStyle/>
          <a:p>
            <a:pPr algn="ctr" marL="0" indent="0" lvl="0">
              <a:lnSpc>
                <a:spcPts val="3024"/>
              </a:lnSpc>
              <a:spcBef>
                <a:spcPct val="0"/>
              </a:spcBef>
            </a:pPr>
            <a:r>
              <a:rPr lang="en-US" sz="4200">
                <a:solidFill>
                  <a:srgbClr val="6866E1"/>
                </a:solidFill>
                <a:latin typeface="Computer Says No"/>
              </a:rPr>
              <a:t>USE CASES OF RGB COLOR SPACE:</a:t>
            </a:r>
          </a:p>
        </p:txBody>
      </p:sp>
      <p:sp>
        <p:nvSpPr>
          <p:cNvPr name="TextBox 21" id="21"/>
          <p:cNvSpPr txBox="true"/>
          <p:nvPr/>
        </p:nvSpPr>
        <p:spPr>
          <a:xfrm rot="0">
            <a:off x="12473115" y="2576330"/>
            <a:ext cx="2647849" cy="1227582"/>
          </a:xfrm>
          <a:prstGeom prst="rect">
            <a:avLst/>
          </a:prstGeom>
        </p:spPr>
        <p:txBody>
          <a:bodyPr anchor="t" rtlCol="false" tIns="0" lIns="0" bIns="0" rIns="0">
            <a:spAutoFit/>
          </a:bodyPr>
          <a:lstStyle/>
          <a:p>
            <a:pPr algn="ctr" marL="0" indent="0" lvl="0">
              <a:lnSpc>
                <a:spcPts val="3024"/>
              </a:lnSpc>
              <a:spcBef>
                <a:spcPct val="0"/>
              </a:spcBef>
            </a:pPr>
            <a:r>
              <a:rPr lang="en-US" sz="4200">
                <a:solidFill>
                  <a:srgbClr val="6866E1"/>
                </a:solidFill>
                <a:latin typeface="Computer Says No"/>
              </a:rPr>
              <a:t>LIMITATIONS OF RGB COLOR SPACE:</a:t>
            </a:r>
          </a:p>
        </p:txBody>
      </p:sp>
      <p:sp>
        <p:nvSpPr>
          <p:cNvPr name="Freeform 22" id="22"/>
          <p:cNvSpPr/>
          <p:nvPr/>
        </p:nvSpPr>
        <p:spPr>
          <a:xfrm flipH="false" flipV="false" rot="0">
            <a:off x="-1075161" y="-1106257"/>
            <a:ext cx="6173053" cy="2601942"/>
          </a:xfrm>
          <a:custGeom>
            <a:avLst/>
            <a:gdLst/>
            <a:ahLst/>
            <a:cxnLst/>
            <a:rect r="r" b="b" t="t" l="l"/>
            <a:pathLst>
              <a:path h="2601942" w="6173053">
                <a:moveTo>
                  <a:pt x="0" y="0"/>
                </a:moveTo>
                <a:lnTo>
                  <a:pt x="6173053" y="0"/>
                </a:lnTo>
                <a:lnTo>
                  <a:pt x="6173053" y="2601941"/>
                </a:lnTo>
                <a:lnTo>
                  <a:pt x="0" y="2601941"/>
                </a:lnTo>
                <a:lnTo>
                  <a:pt x="0" y="0"/>
                </a:lnTo>
                <a:close/>
              </a:path>
            </a:pathLst>
          </a:custGeom>
          <a:blipFill>
            <a:blip r:embed="rId7"/>
            <a:stretch>
              <a:fillRect l="0" t="0" r="0" b="0"/>
            </a:stretch>
          </a:blipFill>
        </p:spPr>
      </p:sp>
      <p:sp>
        <p:nvSpPr>
          <p:cNvPr name="Freeform 23" id="23"/>
          <p:cNvSpPr/>
          <p:nvPr/>
        </p:nvSpPr>
        <p:spPr>
          <a:xfrm flipH="false" flipV="false" rot="0">
            <a:off x="16357046" y="6896235"/>
            <a:ext cx="11495135" cy="4845199"/>
          </a:xfrm>
          <a:custGeom>
            <a:avLst/>
            <a:gdLst/>
            <a:ahLst/>
            <a:cxnLst/>
            <a:rect r="r" b="b" t="t" l="l"/>
            <a:pathLst>
              <a:path h="4845199" w="11495135">
                <a:moveTo>
                  <a:pt x="0" y="0"/>
                </a:moveTo>
                <a:lnTo>
                  <a:pt x="11495134" y="0"/>
                </a:lnTo>
                <a:lnTo>
                  <a:pt x="11495134" y="4845199"/>
                </a:lnTo>
                <a:lnTo>
                  <a:pt x="0" y="4845199"/>
                </a:lnTo>
                <a:lnTo>
                  <a:pt x="0" y="0"/>
                </a:lnTo>
                <a:close/>
              </a:path>
            </a:pathLst>
          </a:custGeom>
          <a:blipFill>
            <a:blip r:embed="rId7"/>
            <a:stretch>
              <a:fillRect l="0" t="0" r="0" b="0"/>
            </a:stretch>
          </a:blipFill>
        </p:spPr>
      </p:sp>
      <p:sp>
        <p:nvSpPr>
          <p:cNvPr name="Freeform 24" id="24"/>
          <p:cNvSpPr/>
          <p:nvPr/>
        </p:nvSpPr>
        <p:spPr>
          <a:xfrm flipH="false" flipV="false" rot="-307757">
            <a:off x="3063892" y="7311498"/>
            <a:ext cx="7349820" cy="3210012"/>
          </a:xfrm>
          <a:custGeom>
            <a:avLst/>
            <a:gdLst/>
            <a:ahLst/>
            <a:cxnLst/>
            <a:rect r="r" b="b" t="t" l="l"/>
            <a:pathLst>
              <a:path h="3210012" w="7349820">
                <a:moveTo>
                  <a:pt x="0" y="0"/>
                </a:moveTo>
                <a:lnTo>
                  <a:pt x="7349820" y="0"/>
                </a:lnTo>
                <a:lnTo>
                  <a:pt x="7349820" y="3210012"/>
                </a:lnTo>
                <a:lnTo>
                  <a:pt x="0" y="3210012"/>
                </a:lnTo>
                <a:lnTo>
                  <a:pt x="0" y="0"/>
                </a:lnTo>
                <a:close/>
              </a:path>
            </a:pathLst>
          </a:custGeom>
          <a:blipFill>
            <a:blip r:embed="rId8"/>
            <a:stretch>
              <a:fillRect l="0" t="0" r="0" b="0"/>
            </a:stretch>
          </a:blipFill>
        </p:spPr>
      </p:sp>
      <p:sp>
        <p:nvSpPr>
          <p:cNvPr name="TextBox 25" id="25"/>
          <p:cNvSpPr txBox="true"/>
          <p:nvPr/>
        </p:nvSpPr>
        <p:spPr>
          <a:xfrm rot="0">
            <a:off x="697255" y="542925"/>
            <a:ext cx="16893491" cy="2355545"/>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USES AND LIMITATIONS OF THE RGB COLOUR SPACE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DAF9MhCFBk4</dc:identifier>
  <dcterms:modified xsi:type="dcterms:W3CDTF">2011-08-01T06:04:30Z</dcterms:modified>
  <cp:revision>1</cp:revision>
  <dc:title>Colour spaces in OpenCV </dc:title>
</cp:coreProperties>
</file>